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Roboto Slab"/>
      <p:regular r:id="rId29"/>
      <p:bold r:id="rId30"/>
    </p:embeddedFont>
    <p:embeddedFont>
      <p:font typeface="Nixie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127E84-466F-42E2-A822-53C4E06088A1}">
  <a:tblStyle styleId="{61127E84-466F-42E2-A822-53C4E06088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Slab-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NixieOne-regular.fntdata"/><Relationship Id="rId30" Type="http://schemas.openxmlformats.org/officeDocument/2006/relationships/font" Target="fonts/RobotoSlab-bold.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6" name="Shape 21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To start with, our goal is to perform 3D detection of certain objects located in a large scaled scene within a short period of time. </a:t>
            </a:r>
            <a:endParaRPr/>
          </a:p>
        </p:txBody>
      </p:sp>
      <p:sp>
        <p:nvSpPr>
          <p:cNvPr id="222" name="Shape 2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One of the most efficient way to store 3D informations is to use 3D point cloud. There are many existing datasets for 3D detection using point cloud data. However most of them don’t </a:t>
            </a:r>
            <a:r>
              <a:rPr lang="en"/>
              <a:t>fulfill</a:t>
            </a:r>
            <a:r>
              <a:rPr lang="en"/>
              <a:t> our needs. For example, Kitti 3D detection dataset provides 3d point clouds scanned from the front view or side view of a car, but they do not have point cloud data of a dense holistic scene. SUN RGB-D has point cloud with fine-grained 3D bounding box annotations, but they only have indoor scenes in small scale.</a:t>
            </a:r>
            <a:endParaRPr/>
          </a:p>
        </p:txBody>
      </p:sp>
      <p:sp>
        <p:nvSpPr>
          <p:cNvPr id="228" name="Shape 2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Therefore, we created our own datasets using a combination of two 3D datasets, Semantic 3D dataset which contains large scaled scenes and Shapenet with numerous various objects and their shapes. </a:t>
            </a:r>
            <a:endParaRPr/>
          </a:p>
        </p:txBody>
      </p:sp>
      <p:sp>
        <p:nvSpPr>
          <p:cNvPr id="239" name="Shape 2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Recent years, there are two different kinds of methods that have been proposed in the field of 3D detection. The first kind is learning based method, or using deep learning methods. In their pipeline, they first generate proposals by learning a network to regress from either rgb or depth or point cloud to proposal. Then they use another network to perform classification on the extracted point cloud in proposals. Another school is using geometric methods where they first compute geometric feature for interesting points and then do matching between their templates and the target.</a:t>
            </a:r>
            <a:endParaRPr/>
          </a:p>
        </p:txBody>
      </p:sp>
      <p:sp>
        <p:nvSpPr>
          <p:cNvPr id="248" name="Shape 2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Both of those methods have their strengths and shortcomings. For deep learning, it is </a:t>
            </a:r>
            <a:r>
              <a:rPr lang="en"/>
              <a:t>generalizable</a:t>
            </a:r>
            <a:r>
              <a:rPr lang="en"/>
              <a:t>, but it is also data hungry method and directly applying it to a large scene will give rise to large computation budget. For geometric methods, they are scalable and agnostic to shape. But those methods, in general, requires prior knowledge of target model.</a:t>
            </a:r>
            <a:endParaRPr/>
          </a:p>
        </p:txBody>
      </p:sp>
      <p:sp>
        <p:nvSpPr>
          <p:cNvPr id="258" name="Shape 2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Here is a screen shot of our model. The left figures shows the model sampled from shapenet and the right figures shows the scene we sythesized by putting a car into semantic 3D dataset. The red points are from the car.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test the limitation of various methods, we try to augment our synthetic data by performing rotation, down sampling, adding occlusion and segment the target objects.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56" name="Shape 56"/>
        <p:cNvGrpSpPr/>
        <p:nvPr/>
      </p:nvGrpSpPr>
      <p:grpSpPr>
        <a:xfrm>
          <a:off x="0" y="0"/>
          <a:ext cx="0" cy="0"/>
          <a:chOff x="0" y="0"/>
          <a:chExt cx="0" cy="0"/>
        </a:xfrm>
      </p:grpSpPr>
      <p:sp>
        <p:nvSpPr>
          <p:cNvPr id="57" name="Shape 57"/>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8" name="Shape 58"/>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p:txBody>
      </p:sp>
      <p:sp>
        <p:nvSpPr>
          <p:cNvPr id="59" name="Shape 5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0" name="Shape 6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1" name="Shape 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62" name="Shape 62"/>
        <p:cNvGrpSpPr/>
        <p:nvPr/>
      </p:nvGrpSpPr>
      <p:grpSpPr>
        <a:xfrm>
          <a:off x="0" y="0"/>
          <a:ext cx="0" cy="0"/>
          <a:chOff x="0" y="0"/>
          <a:chExt cx="0" cy="0"/>
        </a:xfrm>
      </p:grpSpPr>
      <p:sp>
        <p:nvSpPr>
          <p:cNvPr id="63" name="Shape 6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Shape 64"/>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5" name="Shape 6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68" name="Shape 68"/>
        <p:cNvGrpSpPr/>
        <p:nvPr/>
      </p:nvGrpSpPr>
      <p:grpSpPr>
        <a:xfrm>
          <a:off x="0" y="0"/>
          <a:ext cx="0" cy="0"/>
          <a:chOff x="0" y="0"/>
          <a:chExt cx="0" cy="0"/>
        </a:xfrm>
      </p:grpSpPr>
      <p:sp>
        <p:nvSpPr>
          <p:cNvPr id="69" name="Shape 69"/>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Shape 70"/>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Arial"/>
                <a:ea typeface="Arial"/>
                <a:cs typeface="Arial"/>
                <a:sym typeface="Arial"/>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p:txBody>
      </p:sp>
      <p:sp>
        <p:nvSpPr>
          <p:cNvPr id="71" name="Shape 7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74" name="Shape 74"/>
        <p:cNvGrpSpPr/>
        <p:nvPr/>
      </p:nvGrpSpPr>
      <p:grpSpPr>
        <a:xfrm>
          <a:off x="0" y="0"/>
          <a:ext cx="0" cy="0"/>
          <a:chOff x="0" y="0"/>
          <a:chExt cx="0" cy="0"/>
        </a:xfrm>
      </p:grpSpPr>
      <p:sp>
        <p:nvSpPr>
          <p:cNvPr id="75" name="Shape 7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Shape 76"/>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7" name="Shape 7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8" name="Shape 7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79" name="Shape 7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81" name="Shape 81"/>
        <p:cNvGrpSpPr/>
        <p:nvPr/>
      </p:nvGrpSpPr>
      <p:grpSpPr>
        <a:xfrm>
          <a:off x="0" y="0"/>
          <a:ext cx="0" cy="0"/>
          <a:chOff x="0" y="0"/>
          <a:chExt cx="0" cy="0"/>
        </a:xfrm>
      </p:grpSpPr>
      <p:sp>
        <p:nvSpPr>
          <p:cNvPr id="82" name="Shape 82"/>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Shape 83"/>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84" name="Shape 84"/>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5" name="Shape 85"/>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9pPr>
          </a:lstStyle>
          <a:p/>
        </p:txBody>
      </p:sp>
      <p:sp>
        <p:nvSpPr>
          <p:cNvPr id="86" name="Shape 86"/>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7" name="Shape 8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8" name="Shape 8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89" name="Shape 8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90" name="Shape 90"/>
        <p:cNvGrpSpPr/>
        <p:nvPr/>
      </p:nvGrpSpPr>
      <p:grpSpPr>
        <a:xfrm>
          <a:off x="0" y="0"/>
          <a:ext cx="0" cy="0"/>
          <a:chOff x="0" y="0"/>
          <a:chExt cx="0" cy="0"/>
        </a:xfrm>
      </p:grpSpPr>
      <p:sp>
        <p:nvSpPr>
          <p:cNvPr id="91" name="Shape 9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Shape 9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3" name="Shape 9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4" name="Shape 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99" name="Shape 99"/>
        <p:cNvGrpSpPr/>
        <p:nvPr/>
      </p:nvGrpSpPr>
      <p:grpSpPr>
        <a:xfrm>
          <a:off x="0" y="0"/>
          <a:ext cx="0" cy="0"/>
          <a:chOff x="0" y="0"/>
          <a:chExt cx="0" cy="0"/>
        </a:xfrm>
      </p:grpSpPr>
      <p:sp>
        <p:nvSpPr>
          <p:cNvPr id="100" name="Shape 100"/>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Shape 101"/>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2" name="Shape 102"/>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p:txBody>
      </p:sp>
      <p:sp>
        <p:nvSpPr>
          <p:cNvPr id="103" name="Shape 10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106" name="Shape 106"/>
        <p:cNvGrpSpPr/>
        <p:nvPr/>
      </p:nvGrpSpPr>
      <p:grpSpPr>
        <a:xfrm>
          <a:off x="0" y="0"/>
          <a:ext cx="0" cy="0"/>
          <a:chOff x="0" y="0"/>
          <a:chExt cx="0" cy="0"/>
        </a:xfrm>
      </p:grpSpPr>
      <p:sp>
        <p:nvSpPr>
          <p:cNvPr id="107" name="Shape 107"/>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Shape 108"/>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09" name="Shape 109"/>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Arial"/>
                <a:ea typeface="Arial"/>
                <a:cs typeface="Arial"/>
                <a:sym typeface="Arial"/>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9pPr>
          </a:lstStyle>
          <a:p/>
        </p:txBody>
      </p:sp>
      <p:sp>
        <p:nvSpPr>
          <p:cNvPr id="110" name="Shape 11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1" name="Shape 11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2" name="Shape 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113" name="Shape 113"/>
        <p:cNvGrpSpPr/>
        <p:nvPr/>
      </p:nvGrpSpPr>
      <p:grpSpPr>
        <a:xfrm>
          <a:off x="0" y="0"/>
          <a:ext cx="0" cy="0"/>
          <a:chOff x="0" y="0"/>
          <a:chExt cx="0" cy="0"/>
        </a:xfrm>
      </p:grpSpPr>
      <p:sp>
        <p:nvSpPr>
          <p:cNvPr id="114" name="Shape 114"/>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Shape 115"/>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16" name="Shape 11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竖排标题与文本" type="vertTitleAndTx">
  <p:cSld name="VERTICAL_TITLE_AND_VERTICAL_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1" name="Shape 121"/>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22" name="Shape 12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28" name="Shape 128"/>
        <p:cNvGrpSpPr/>
        <p:nvPr/>
      </p:nvGrpSpPr>
      <p:grpSpPr>
        <a:xfrm>
          <a:off x="0" y="0"/>
          <a:ext cx="0" cy="0"/>
          <a:chOff x="0" y="0"/>
          <a:chExt cx="0" cy="0"/>
        </a:xfrm>
      </p:grpSpPr>
      <p:sp>
        <p:nvSpPr>
          <p:cNvPr id="129" name="Shape 129"/>
          <p:cNvSpPr/>
          <p:nvPr/>
        </p:nvSpPr>
        <p:spPr>
          <a:xfrm>
            <a:off x="0" y="4288500"/>
            <a:ext cx="9144000" cy="2475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0" y="0"/>
            <a:ext cx="91440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31" name="Shape 131"/>
          <p:cNvSpPr/>
          <p:nvPr/>
        </p:nvSpPr>
        <p:spPr>
          <a:xfrm>
            <a:off x="0" y="500626"/>
            <a:ext cx="9144000" cy="38241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a:off x="0" y="4493605"/>
            <a:ext cx="9144000" cy="1182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a:off x="0" y="4584075"/>
            <a:ext cx="9144000" cy="5595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txBox="1"/>
          <p:nvPr>
            <p:ph type="ctrTitle"/>
          </p:nvPr>
        </p:nvSpPr>
        <p:spPr>
          <a:xfrm>
            <a:off x="685800" y="2601425"/>
            <a:ext cx="58104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5" name="Shape 135"/>
        <p:cNvGrpSpPr/>
        <p:nvPr/>
      </p:nvGrpSpPr>
      <p:grpSpPr>
        <a:xfrm>
          <a:off x="0" y="0"/>
          <a:ext cx="0" cy="0"/>
          <a:chOff x="0" y="0"/>
          <a:chExt cx="0" cy="0"/>
        </a:xfrm>
      </p:grpSpPr>
      <p:sp>
        <p:nvSpPr>
          <p:cNvPr id="136" name="Shape 136"/>
          <p:cNvSpPr txBox="1"/>
          <p:nvPr>
            <p:ph type="ctrTitle"/>
          </p:nvPr>
        </p:nvSpPr>
        <p:spPr>
          <a:xfrm>
            <a:off x="4113600" y="2878750"/>
            <a:ext cx="4505700" cy="1159800"/>
          </a:xfrm>
          <a:prstGeom prst="rect">
            <a:avLst/>
          </a:prstGeom>
        </p:spPr>
        <p:txBody>
          <a:bodyPr anchorCtr="0" anchor="b" bIns="91425" lIns="91425" spcFirstLastPara="1" rIns="91425" wrap="square" tIns="91425"/>
          <a:lstStyle>
            <a:lvl1pPr lvl="0" rtl="0">
              <a:spcBef>
                <a:spcPts val="0"/>
              </a:spcBef>
              <a:spcAft>
                <a:spcPts val="0"/>
              </a:spcAft>
              <a:buClr>
                <a:srgbClr val="114454"/>
              </a:buClr>
              <a:buSzPts val="4800"/>
              <a:buNone/>
              <a:defRPr sz="4800">
                <a:solidFill>
                  <a:srgbClr val="114454"/>
                </a:solidFill>
              </a:defRPr>
            </a:lvl1pPr>
            <a:lvl2pPr lvl="1" rtl="0">
              <a:spcBef>
                <a:spcPts val="0"/>
              </a:spcBef>
              <a:spcAft>
                <a:spcPts val="0"/>
              </a:spcAft>
              <a:buClr>
                <a:srgbClr val="114454"/>
              </a:buClr>
              <a:buSzPts val="4800"/>
              <a:buNone/>
              <a:defRPr sz="4800">
                <a:solidFill>
                  <a:srgbClr val="114454"/>
                </a:solidFill>
              </a:defRPr>
            </a:lvl2pPr>
            <a:lvl3pPr lvl="2" rtl="0">
              <a:spcBef>
                <a:spcPts val="0"/>
              </a:spcBef>
              <a:spcAft>
                <a:spcPts val="0"/>
              </a:spcAft>
              <a:buClr>
                <a:srgbClr val="114454"/>
              </a:buClr>
              <a:buSzPts val="4800"/>
              <a:buNone/>
              <a:defRPr sz="4800">
                <a:solidFill>
                  <a:srgbClr val="114454"/>
                </a:solidFill>
              </a:defRPr>
            </a:lvl3pPr>
            <a:lvl4pPr lvl="3" rtl="0">
              <a:spcBef>
                <a:spcPts val="0"/>
              </a:spcBef>
              <a:spcAft>
                <a:spcPts val="0"/>
              </a:spcAft>
              <a:buClr>
                <a:srgbClr val="114454"/>
              </a:buClr>
              <a:buSzPts val="4800"/>
              <a:buNone/>
              <a:defRPr sz="4800">
                <a:solidFill>
                  <a:srgbClr val="114454"/>
                </a:solidFill>
              </a:defRPr>
            </a:lvl4pPr>
            <a:lvl5pPr lvl="4" rtl="0">
              <a:spcBef>
                <a:spcPts val="0"/>
              </a:spcBef>
              <a:spcAft>
                <a:spcPts val="0"/>
              </a:spcAft>
              <a:buClr>
                <a:srgbClr val="114454"/>
              </a:buClr>
              <a:buSzPts val="4800"/>
              <a:buNone/>
              <a:defRPr sz="4800">
                <a:solidFill>
                  <a:srgbClr val="114454"/>
                </a:solidFill>
              </a:defRPr>
            </a:lvl5pPr>
            <a:lvl6pPr lvl="5" rtl="0">
              <a:spcBef>
                <a:spcPts val="0"/>
              </a:spcBef>
              <a:spcAft>
                <a:spcPts val="0"/>
              </a:spcAft>
              <a:buClr>
                <a:srgbClr val="114454"/>
              </a:buClr>
              <a:buSzPts val="4800"/>
              <a:buNone/>
              <a:defRPr sz="4800">
                <a:solidFill>
                  <a:srgbClr val="114454"/>
                </a:solidFill>
              </a:defRPr>
            </a:lvl6pPr>
            <a:lvl7pPr lvl="6" rtl="0">
              <a:spcBef>
                <a:spcPts val="0"/>
              </a:spcBef>
              <a:spcAft>
                <a:spcPts val="0"/>
              </a:spcAft>
              <a:buClr>
                <a:srgbClr val="114454"/>
              </a:buClr>
              <a:buSzPts val="4800"/>
              <a:buNone/>
              <a:defRPr sz="4800">
                <a:solidFill>
                  <a:srgbClr val="114454"/>
                </a:solidFill>
              </a:defRPr>
            </a:lvl7pPr>
            <a:lvl8pPr lvl="7" rtl="0">
              <a:spcBef>
                <a:spcPts val="0"/>
              </a:spcBef>
              <a:spcAft>
                <a:spcPts val="0"/>
              </a:spcAft>
              <a:buClr>
                <a:srgbClr val="114454"/>
              </a:buClr>
              <a:buSzPts val="4800"/>
              <a:buNone/>
              <a:defRPr sz="4800">
                <a:solidFill>
                  <a:srgbClr val="114454"/>
                </a:solidFill>
              </a:defRPr>
            </a:lvl8pPr>
            <a:lvl9pPr lvl="8" rtl="0">
              <a:spcBef>
                <a:spcPts val="0"/>
              </a:spcBef>
              <a:spcAft>
                <a:spcPts val="0"/>
              </a:spcAft>
              <a:buClr>
                <a:srgbClr val="114454"/>
              </a:buClr>
              <a:buSzPts val="4800"/>
              <a:buNone/>
              <a:defRPr sz="4800">
                <a:solidFill>
                  <a:srgbClr val="114454"/>
                </a:solidFill>
              </a:defRPr>
            </a:lvl9pPr>
          </a:lstStyle>
          <a:p/>
        </p:txBody>
      </p:sp>
      <p:sp>
        <p:nvSpPr>
          <p:cNvPr id="137" name="Shape 137"/>
          <p:cNvSpPr txBox="1"/>
          <p:nvPr>
            <p:ph idx="1" type="subTitle"/>
          </p:nvPr>
        </p:nvSpPr>
        <p:spPr>
          <a:xfrm>
            <a:off x="4113600" y="3983050"/>
            <a:ext cx="4505700" cy="784800"/>
          </a:xfrm>
          <a:prstGeom prst="rect">
            <a:avLst/>
          </a:prstGeom>
        </p:spPr>
        <p:txBody>
          <a:bodyPr anchorCtr="0" anchor="t" bIns="91425" lIns="91425" spcFirstLastPara="1" rIns="91425" wrap="square" tIns="91425"/>
          <a:lstStyle>
            <a:lvl1pPr lvl="0" rtl="0">
              <a:spcBef>
                <a:spcPts val="0"/>
              </a:spcBef>
              <a:spcAft>
                <a:spcPts val="0"/>
              </a:spcAft>
              <a:buClr>
                <a:srgbClr val="94BF6E"/>
              </a:buClr>
              <a:buSzPts val="1800"/>
              <a:buNone/>
              <a:defRPr b="1" sz="1800">
                <a:solidFill>
                  <a:srgbClr val="94BF6E"/>
                </a:solidFill>
              </a:defRPr>
            </a:lvl1pPr>
            <a:lvl2pPr lvl="1" rtl="0">
              <a:spcBef>
                <a:spcPts val="0"/>
              </a:spcBef>
              <a:spcAft>
                <a:spcPts val="0"/>
              </a:spcAft>
              <a:buClr>
                <a:srgbClr val="94BF6E"/>
              </a:buClr>
              <a:buSzPts val="1800"/>
              <a:buNone/>
              <a:defRPr b="1" sz="1800">
                <a:solidFill>
                  <a:srgbClr val="94BF6E"/>
                </a:solidFill>
              </a:defRPr>
            </a:lvl2pPr>
            <a:lvl3pPr lvl="2" rtl="0">
              <a:spcBef>
                <a:spcPts val="0"/>
              </a:spcBef>
              <a:spcAft>
                <a:spcPts val="0"/>
              </a:spcAft>
              <a:buClr>
                <a:srgbClr val="94BF6E"/>
              </a:buClr>
              <a:buSzPts val="1800"/>
              <a:buNone/>
              <a:defRPr b="1" sz="1800">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p:txBody>
      </p:sp>
      <p:sp>
        <p:nvSpPr>
          <p:cNvPr id="138" name="Shape 138"/>
          <p:cNvSpPr/>
          <p:nvPr/>
        </p:nvSpPr>
        <p:spPr>
          <a:xfrm>
            <a:off x="0" y="4288499"/>
            <a:ext cx="3474300" cy="2475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0" y="0"/>
            <a:ext cx="34743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40" name="Shape 140"/>
          <p:cNvSpPr/>
          <p:nvPr/>
        </p:nvSpPr>
        <p:spPr>
          <a:xfrm>
            <a:off x="0" y="500626"/>
            <a:ext cx="3474300" cy="38241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a:off x="0" y="4493604"/>
            <a:ext cx="3474300" cy="1182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0" y="4584075"/>
            <a:ext cx="3474300" cy="5595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43" name="Shape 143"/>
        <p:cNvGrpSpPr/>
        <p:nvPr/>
      </p:nvGrpSpPr>
      <p:grpSpPr>
        <a:xfrm>
          <a:off x="0" y="0"/>
          <a:ext cx="0" cy="0"/>
          <a:chOff x="0" y="0"/>
          <a:chExt cx="0" cy="0"/>
        </a:xfrm>
      </p:grpSpPr>
      <p:sp>
        <p:nvSpPr>
          <p:cNvPr id="144" name="Shape 144"/>
          <p:cNvSpPr/>
          <p:nvPr/>
        </p:nvSpPr>
        <p:spPr>
          <a:xfrm>
            <a:off x="0" y="1148250"/>
            <a:ext cx="9144000" cy="28470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a:off x="3398538" y="1599538"/>
            <a:ext cx="2346925" cy="1944425"/>
          </a:xfrm>
          <a:prstGeom prst="rect">
            <a:avLst/>
          </a:prstGeom>
        </p:spPr>
        <p:txBody>
          <a:bodyPr>
            <a:prstTxWarp prst="textPlain"/>
          </a:bodyPr>
          <a:lstStyle/>
          <a:p>
            <a:pPr lvl="0" algn="ctr"/>
            <a:r>
              <a:rPr b="0" i="0">
                <a:ln>
                  <a:noFill/>
                </a:ln>
                <a:solidFill>
                  <a:srgbClr val="0E3142">
                    <a:alpha val="20380"/>
                  </a:srgbClr>
                </a:solidFill>
                <a:latin typeface="Impact"/>
              </a:rPr>
              <a:t>“</a:t>
            </a:r>
          </a:p>
        </p:txBody>
      </p:sp>
      <p:sp>
        <p:nvSpPr>
          <p:cNvPr id="146" name="Shape 146"/>
          <p:cNvSpPr/>
          <p:nvPr/>
        </p:nvSpPr>
        <p:spPr>
          <a:xfrm>
            <a:off x="0" y="0"/>
            <a:ext cx="91440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47" name="Shape 147"/>
          <p:cNvSpPr/>
          <p:nvPr/>
        </p:nvSpPr>
        <p:spPr>
          <a:xfrm>
            <a:off x="0" y="500625"/>
            <a:ext cx="9144000" cy="7320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0" y="3962800"/>
            <a:ext cx="9144000" cy="3702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0" y="4333125"/>
            <a:ext cx="9144000" cy="8103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txBox="1"/>
          <p:nvPr>
            <p:ph idx="1" type="body"/>
          </p:nvPr>
        </p:nvSpPr>
        <p:spPr>
          <a:xfrm>
            <a:off x="1556175" y="2300275"/>
            <a:ext cx="6031800" cy="605100"/>
          </a:xfrm>
          <a:prstGeom prst="rect">
            <a:avLst/>
          </a:prstGeom>
        </p:spPr>
        <p:txBody>
          <a:bodyPr anchorCtr="0" anchor="ctr" bIns="91425" lIns="91425" spcFirstLastPara="1" rIns="91425" wrap="square" tIns="91425"/>
          <a:lstStyle>
            <a:lvl1pPr indent="-355600" lvl="0" marL="457200" rtl="0" algn="ctr">
              <a:spcBef>
                <a:spcPts val="600"/>
              </a:spcBef>
              <a:spcAft>
                <a:spcPts val="0"/>
              </a:spcAft>
              <a:buClr>
                <a:srgbClr val="FFFFFF"/>
              </a:buClr>
              <a:buSzPts val="2000"/>
              <a:buChar char="▪"/>
              <a:defRPr sz="2000">
                <a:solidFill>
                  <a:srgbClr val="FFFFFF"/>
                </a:solidFill>
              </a:defRPr>
            </a:lvl1pPr>
            <a:lvl2pPr indent="-355600" lvl="1" marL="914400" rtl="0" algn="ctr">
              <a:spcBef>
                <a:spcPts val="0"/>
              </a:spcBef>
              <a:spcAft>
                <a:spcPts val="0"/>
              </a:spcAft>
              <a:buClr>
                <a:srgbClr val="FFFFFF"/>
              </a:buClr>
              <a:buSzPts val="2000"/>
              <a:buChar char="▫"/>
              <a:defRPr sz="2000">
                <a:solidFill>
                  <a:srgbClr val="FFFFFF"/>
                </a:solidFill>
              </a:defRPr>
            </a:lvl2pPr>
            <a:lvl3pPr indent="-355600" lvl="2" marL="1371600" rtl="0" algn="ctr">
              <a:spcBef>
                <a:spcPts val="0"/>
              </a:spcBef>
              <a:spcAft>
                <a:spcPts val="0"/>
              </a:spcAft>
              <a:buClr>
                <a:srgbClr val="FFFFFF"/>
              </a:buClr>
              <a:buSzPts val="2000"/>
              <a:buChar char="■"/>
              <a:defRPr sz="2000">
                <a:solidFill>
                  <a:srgbClr val="FFFFFF"/>
                </a:solidFill>
              </a:defRPr>
            </a:lvl3pPr>
            <a:lvl4pPr indent="-355600" lvl="3" marL="1828800" rtl="0" algn="ctr">
              <a:spcBef>
                <a:spcPts val="0"/>
              </a:spcBef>
              <a:spcAft>
                <a:spcPts val="0"/>
              </a:spcAft>
              <a:buClr>
                <a:srgbClr val="FFFFFF"/>
              </a:buClr>
              <a:buSzPts val="2000"/>
              <a:buChar char="●"/>
              <a:defRPr sz="2000">
                <a:solidFill>
                  <a:srgbClr val="FFFFFF"/>
                </a:solidFill>
              </a:defRPr>
            </a:lvl4pPr>
            <a:lvl5pPr indent="-355600" lvl="4" marL="2286000" rtl="0" algn="ctr">
              <a:spcBef>
                <a:spcPts val="0"/>
              </a:spcBef>
              <a:spcAft>
                <a:spcPts val="0"/>
              </a:spcAft>
              <a:buClr>
                <a:srgbClr val="FFFFFF"/>
              </a:buClr>
              <a:buSzPts val="2000"/>
              <a:buChar char="○"/>
              <a:defRPr sz="2000">
                <a:solidFill>
                  <a:srgbClr val="FFFFFF"/>
                </a:solidFill>
              </a:defRPr>
            </a:lvl5pPr>
            <a:lvl6pPr indent="-355600" lvl="5" marL="2743200" rtl="0" algn="ctr">
              <a:spcBef>
                <a:spcPts val="0"/>
              </a:spcBef>
              <a:spcAft>
                <a:spcPts val="0"/>
              </a:spcAft>
              <a:buClr>
                <a:srgbClr val="FFFFFF"/>
              </a:buClr>
              <a:buSzPts val="2000"/>
              <a:buChar char="■"/>
              <a:defRPr sz="2000">
                <a:solidFill>
                  <a:srgbClr val="FFFFFF"/>
                </a:solidFill>
              </a:defRPr>
            </a:lvl6pPr>
            <a:lvl7pPr indent="-355600" lvl="6" marL="3200400" rtl="0" algn="ctr">
              <a:spcBef>
                <a:spcPts val="0"/>
              </a:spcBef>
              <a:spcAft>
                <a:spcPts val="0"/>
              </a:spcAft>
              <a:buClr>
                <a:srgbClr val="FFFFFF"/>
              </a:buClr>
              <a:buSzPts val="2000"/>
              <a:buChar char="●"/>
              <a:defRPr sz="2000">
                <a:solidFill>
                  <a:srgbClr val="FFFFFF"/>
                </a:solidFill>
              </a:defRPr>
            </a:lvl7pPr>
            <a:lvl8pPr indent="-355600" lvl="7" marL="3657600" rtl="0" algn="ctr">
              <a:spcBef>
                <a:spcPts val="0"/>
              </a:spcBef>
              <a:spcAft>
                <a:spcPts val="0"/>
              </a:spcAft>
              <a:buClr>
                <a:srgbClr val="FFFFFF"/>
              </a:buClr>
              <a:buSzPts val="2000"/>
              <a:buChar char="○"/>
              <a:defRPr sz="2000">
                <a:solidFill>
                  <a:srgbClr val="FFFFFF"/>
                </a:solidFill>
              </a:defRPr>
            </a:lvl8pPr>
            <a:lvl9pPr indent="-355600" lvl="8" marL="4114800" rtl="0" algn="ctr">
              <a:spcBef>
                <a:spcPts val="0"/>
              </a:spcBef>
              <a:spcAft>
                <a:spcPts val="0"/>
              </a:spcAft>
              <a:buClr>
                <a:srgbClr val="FFFFFF"/>
              </a:buClr>
              <a:buSzPts val="2000"/>
              <a:buChar char="■"/>
              <a:defRPr sz="20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1" name="Shape 151"/>
        <p:cNvGrpSpPr/>
        <p:nvPr/>
      </p:nvGrpSpPr>
      <p:grpSpPr>
        <a:xfrm>
          <a:off x="0" y="0"/>
          <a:ext cx="0" cy="0"/>
          <a:chOff x="0" y="0"/>
          <a:chExt cx="0" cy="0"/>
        </a:xfrm>
      </p:grpSpPr>
      <p:sp>
        <p:nvSpPr>
          <p:cNvPr id="152" name="Shape 152"/>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53" name="Shape 153"/>
          <p:cNvSpPr/>
          <p:nvPr/>
        </p:nvSpPr>
        <p:spPr>
          <a:xfrm>
            <a:off x="0" y="500625"/>
            <a:ext cx="45720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7" name="Shape 157"/>
          <p:cNvCxnSpPr/>
          <p:nvPr/>
        </p:nvCxnSpPr>
        <p:spPr>
          <a:xfrm>
            <a:off x="1037450" y="809725"/>
            <a:ext cx="0" cy="470700"/>
          </a:xfrm>
          <a:prstGeom prst="straightConnector1">
            <a:avLst/>
          </a:prstGeom>
          <a:noFill/>
          <a:ln cap="flat" cmpd="sng" w="9525">
            <a:solidFill>
              <a:srgbClr val="18637B"/>
            </a:solidFill>
            <a:prstDash val="solid"/>
            <a:round/>
            <a:headEnd len="med" w="med" type="none"/>
            <a:tailEnd len="med" w="med" type="none"/>
          </a:ln>
        </p:spPr>
      </p:cxnSp>
      <p:sp>
        <p:nvSpPr>
          <p:cNvPr id="158" name="Shape 158"/>
          <p:cNvSpPr txBox="1"/>
          <p:nvPr>
            <p:ph type="title"/>
          </p:nvPr>
        </p:nvSpPr>
        <p:spPr>
          <a:xfrm>
            <a:off x="1146025" y="530725"/>
            <a:ext cx="3208800" cy="1028700"/>
          </a:xfrm>
          <a:prstGeom prst="rect">
            <a:avLst/>
          </a:prstGeom>
        </p:spPr>
        <p:txBody>
          <a:bodyPr anchorCtr="0" anchor="ctr"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59" name="Shape 159"/>
          <p:cNvSpPr txBox="1"/>
          <p:nvPr>
            <p:ph idx="1" type="body"/>
          </p:nvPr>
        </p:nvSpPr>
        <p:spPr>
          <a:xfrm>
            <a:off x="1146025" y="1767275"/>
            <a:ext cx="7540800" cy="3158700"/>
          </a:xfrm>
          <a:prstGeom prst="rect">
            <a:avLst/>
          </a:prstGeom>
        </p:spPr>
        <p:txBody>
          <a:bodyPr anchorCtr="0" anchor="t" bIns="91425" lIns="91425" spcFirstLastPara="1" rIns="91425" wrap="square" tIns="91425"/>
          <a:lstStyle>
            <a:lvl1pPr indent="-406400" lvl="0" marL="457200" rtl="0">
              <a:spcBef>
                <a:spcPts val="60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60" name="Shape 160"/>
        <p:cNvGrpSpPr/>
        <p:nvPr/>
      </p:nvGrpSpPr>
      <p:grpSpPr>
        <a:xfrm>
          <a:off x="0" y="0"/>
          <a:ext cx="0" cy="0"/>
          <a:chOff x="0" y="0"/>
          <a:chExt cx="0" cy="0"/>
        </a:xfrm>
      </p:grpSpPr>
      <p:sp>
        <p:nvSpPr>
          <p:cNvPr id="161" name="Shape 161"/>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62" name="Shape 162"/>
          <p:cNvSpPr/>
          <p:nvPr/>
        </p:nvSpPr>
        <p:spPr>
          <a:xfrm>
            <a:off x="0" y="500625"/>
            <a:ext cx="45720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6" name="Shape 166"/>
          <p:cNvCxnSpPr/>
          <p:nvPr/>
        </p:nvCxnSpPr>
        <p:spPr>
          <a:xfrm>
            <a:off x="1037450" y="809725"/>
            <a:ext cx="0" cy="470700"/>
          </a:xfrm>
          <a:prstGeom prst="straightConnector1">
            <a:avLst/>
          </a:prstGeom>
          <a:noFill/>
          <a:ln cap="flat" cmpd="sng" w="9525">
            <a:solidFill>
              <a:srgbClr val="18637B"/>
            </a:solidFill>
            <a:prstDash val="solid"/>
            <a:round/>
            <a:headEnd len="med" w="med" type="none"/>
            <a:tailEnd len="med" w="med" type="none"/>
          </a:ln>
        </p:spPr>
      </p:cxnSp>
      <p:sp>
        <p:nvSpPr>
          <p:cNvPr id="167" name="Shape 167"/>
          <p:cNvSpPr txBox="1"/>
          <p:nvPr>
            <p:ph type="title"/>
          </p:nvPr>
        </p:nvSpPr>
        <p:spPr>
          <a:xfrm>
            <a:off x="1146025" y="530725"/>
            <a:ext cx="3208800" cy="1028700"/>
          </a:xfrm>
          <a:prstGeom prst="rect">
            <a:avLst/>
          </a:prstGeom>
        </p:spPr>
        <p:txBody>
          <a:bodyPr anchorCtr="0" anchor="ctr"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68" name="Shape 168"/>
          <p:cNvSpPr txBox="1"/>
          <p:nvPr>
            <p:ph idx="1" type="body"/>
          </p:nvPr>
        </p:nvSpPr>
        <p:spPr>
          <a:xfrm>
            <a:off x="1146025" y="1767275"/>
            <a:ext cx="3660300" cy="3158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69" name="Shape 169"/>
          <p:cNvSpPr txBox="1"/>
          <p:nvPr>
            <p:ph idx="2" type="body"/>
          </p:nvPr>
        </p:nvSpPr>
        <p:spPr>
          <a:xfrm>
            <a:off x="5026623" y="1767275"/>
            <a:ext cx="3660300" cy="3158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70" name="Shape 170"/>
        <p:cNvGrpSpPr/>
        <p:nvPr/>
      </p:nvGrpSpPr>
      <p:grpSpPr>
        <a:xfrm>
          <a:off x="0" y="0"/>
          <a:ext cx="0" cy="0"/>
          <a:chOff x="0" y="0"/>
          <a:chExt cx="0" cy="0"/>
        </a:xfrm>
      </p:grpSpPr>
      <p:sp>
        <p:nvSpPr>
          <p:cNvPr id="171" name="Shape 171"/>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72" name="Shape 172"/>
          <p:cNvSpPr/>
          <p:nvPr/>
        </p:nvSpPr>
        <p:spPr>
          <a:xfrm>
            <a:off x="0" y="500625"/>
            <a:ext cx="45720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6" name="Shape 176"/>
          <p:cNvCxnSpPr/>
          <p:nvPr/>
        </p:nvCxnSpPr>
        <p:spPr>
          <a:xfrm>
            <a:off x="1037450" y="809725"/>
            <a:ext cx="0" cy="470700"/>
          </a:xfrm>
          <a:prstGeom prst="straightConnector1">
            <a:avLst/>
          </a:prstGeom>
          <a:noFill/>
          <a:ln cap="flat" cmpd="sng" w="9525">
            <a:solidFill>
              <a:srgbClr val="18637B"/>
            </a:solidFill>
            <a:prstDash val="solid"/>
            <a:round/>
            <a:headEnd len="med" w="med" type="none"/>
            <a:tailEnd len="med" w="med" type="none"/>
          </a:ln>
        </p:spPr>
      </p:cxnSp>
      <p:sp>
        <p:nvSpPr>
          <p:cNvPr id="177" name="Shape 177"/>
          <p:cNvSpPr txBox="1"/>
          <p:nvPr>
            <p:ph type="title"/>
          </p:nvPr>
        </p:nvSpPr>
        <p:spPr>
          <a:xfrm>
            <a:off x="1146025" y="530725"/>
            <a:ext cx="3208800" cy="1028700"/>
          </a:xfrm>
          <a:prstGeom prst="rect">
            <a:avLst/>
          </a:prstGeom>
        </p:spPr>
        <p:txBody>
          <a:bodyPr anchorCtr="0" anchor="ctr"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78" name="Shape 178"/>
          <p:cNvSpPr txBox="1"/>
          <p:nvPr>
            <p:ph idx="1" type="body"/>
          </p:nvPr>
        </p:nvSpPr>
        <p:spPr>
          <a:xfrm>
            <a:off x="1146025" y="1773300"/>
            <a:ext cx="2409900" cy="315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79" name="Shape 179"/>
          <p:cNvSpPr txBox="1"/>
          <p:nvPr>
            <p:ph idx="2" type="body"/>
          </p:nvPr>
        </p:nvSpPr>
        <p:spPr>
          <a:xfrm>
            <a:off x="3679388" y="1773300"/>
            <a:ext cx="2409900" cy="315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0" name="Shape 180"/>
          <p:cNvSpPr txBox="1"/>
          <p:nvPr>
            <p:ph idx="3" type="body"/>
          </p:nvPr>
        </p:nvSpPr>
        <p:spPr>
          <a:xfrm>
            <a:off x="6212750" y="1773300"/>
            <a:ext cx="2409900" cy="31527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81" name="Shape 181"/>
        <p:cNvGrpSpPr/>
        <p:nvPr/>
      </p:nvGrpSpPr>
      <p:grpSpPr>
        <a:xfrm>
          <a:off x="0" y="0"/>
          <a:ext cx="0" cy="0"/>
          <a:chOff x="0" y="0"/>
          <a:chExt cx="0" cy="0"/>
        </a:xfrm>
      </p:grpSpPr>
      <p:sp>
        <p:nvSpPr>
          <p:cNvPr id="182" name="Shape 182"/>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83" name="Shape 183"/>
          <p:cNvSpPr/>
          <p:nvPr/>
        </p:nvSpPr>
        <p:spPr>
          <a:xfrm>
            <a:off x="0" y="500625"/>
            <a:ext cx="45720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7" name="Shape 187"/>
          <p:cNvCxnSpPr/>
          <p:nvPr/>
        </p:nvCxnSpPr>
        <p:spPr>
          <a:xfrm>
            <a:off x="1037450" y="809725"/>
            <a:ext cx="0" cy="470700"/>
          </a:xfrm>
          <a:prstGeom prst="straightConnector1">
            <a:avLst/>
          </a:prstGeom>
          <a:noFill/>
          <a:ln cap="flat" cmpd="sng" w="9525">
            <a:solidFill>
              <a:srgbClr val="18637B"/>
            </a:solidFill>
            <a:prstDash val="solid"/>
            <a:round/>
            <a:headEnd len="med" w="med" type="none"/>
            <a:tailEnd len="med" w="med" type="none"/>
          </a:ln>
        </p:spPr>
      </p:cxnSp>
      <p:sp>
        <p:nvSpPr>
          <p:cNvPr id="188" name="Shape 188"/>
          <p:cNvSpPr txBox="1"/>
          <p:nvPr>
            <p:ph type="title"/>
          </p:nvPr>
        </p:nvSpPr>
        <p:spPr>
          <a:xfrm>
            <a:off x="1146025" y="530725"/>
            <a:ext cx="3208800" cy="1028700"/>
          </a:xfrm>
          <a:prstGeom prst="rect">
            <a:avLst/>
          </a:prstGeom>
        </p:spPr>
        <p:txBody>
          <a:bodyPr anchorCtr="0" anchor="ctr" bIns="91425" lIns="91425" spcFirstLastPara="1" rIns="91425" wrap="square" tIns="91425"/>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9" name="Shape 189"/>
        <p:cNvGrpSpPr/>
        <p:nvPr/>
      </p:nvGrpSpPr>
      <p:grpSpPr>
        <a:xfrm>
          <a:off x="0" y="0"/>
          <a:ext cx="0" cy="0"/>
          <a:chOff x="0" y="0"/>
          <a:chExt cx="0" cy="0"/>
        </a:xfrm>
      </p:grpSpPr>
      <p:sp>
        <p:nvSpPr>
          <p:cNvPr id="190" name="Shape 190"/>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191" name="Shape 191"/>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92" name="Shape 192"/>
          <p:cNvSpPr/>
          <p:nvPr/>
        </p:nvSpPr>
        <p:spPr>
          <a:xfrm>
            <a:off x="0" y="500625"/>
            <a:ext cx="2472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6" name="Shape 196"/>
        <p:cNvGrpSpPr/>
        <p:nvPr/>
      </p:nvGrpSpPr>
      <p:grpSpPr>
        <a:xfrm>
          <a:off x="0" y="0"/>
          <a:ext cx="0" cy="0"/>
          <a:chOff x="0" y="0"/>
          <a:chExt cx="0" cy="0"/>
        </a:xfrm>
      </p:grpSpPr>
      <p:sp>
        <p:nvSpPr>
          <p:cNvPr id="197" name="Shape 197"/>
          <p:cNvSpPr/>
          <p:nvPr/>
        </p:nvSpPr>
        <p:spPr>
          <a:xfrm>
            <a:off x="0" y="0"/>
            <a:ext cx="2472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198" name="Shape 198"/>
          <p:cNvSpPr/>
          <p:nvPr/>
        </p:nvSpPr>
        <p:spPr>
          <a:xfrm>
            <a:off x="0" y="500625"/>
            <a:ext cx="247200" cy="10587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0" y="1553406"/>
            <a:ext cx="247200" cy="15327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0" y="3086100"/>
            <a:ext cx="247200" cy="6054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0" y="3691500"/>
            <a:ext cx="247200" cy="14520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tyle A">
  <p:cSld name="BLANK_1_1">
    <p:spTree>
      <p:nvGrpSpPr>
        <p:cNvPr id="202" name="Shape 202"/>
        <p:cNvGrpSpPr/>
        <p:nvPr/>
      </p:nvGrpSpPr>
      <p:grpSpPr>
        <a:xfrm>
          <a:off x="0" y="0"/>
          <a:ext cx="0" cy="0"/>
          <a:chOff x="0" y="0"/>
          <a:chExt cx="0" cy="0"/>
        </a:xfrm>
      </p:grpSpPr>
      <p:sp>
        <p:nvSpPr>
          <p:cNvPr id="203" name="Shape 203"/>
          <p:cNvSpPr/>
          <p:nvPr/>
        </p:nvSpPr>
        <p:spPr>
          <a:xfrm>
            <a:off x="0" y="1148250"/>
            <a:ext cx="9144000" cy="28470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0" y="0"/>
            <a:ext cx="91440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205" name="Shape 205"/>
          <p:cNvSpPr/>
          <p:nvPr/>
        </p:nvSpPr>
        <p:spPr>
          <a:xfrm>
            <a:off x="0" y="500625"/>
            <a:ext cx="9144000" cy="7320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0" y="3962800"/>
            <a:ext cx="9144000" cy="3702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0" y="4333125"/>
            <a:ext cx="9144000" cy="8103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tyle B">
  <p:cSld name="BLANK_1_1_1">
    <p:spTree>
      <p:nvGrpSpPr>
        <p:cNvPr id="208" name="Shape 208"/>
        <p:cNvGrpSpPr/>
        <p:nvPr/>
      </p:nvGrpSpPr>
      <p:grpSpPr>
        <a:xfrm>
          <a:off x="0" y="0"/>
          <a:ext cx="0" cy="0"/>
          <a:chOff x="0" y="0"/>
          <a:chExt cx="0" cy="0"/>
        </a:xfrm>
      </p:grpSpPr>
      <p:sp>
        <p:nvSpPr>
          <p:cNvPr id="209" name="Shape 209"/>
          <p:cNvSpPr/>
          <p:nvPr/>
        </p:nvSpPr>
        <p:spPr>
          <a:xfrm>
            <a:off x="0" y="4294550"/>
            <a:ext cx="9144000" cy="241200"/>
          </a:xfrm>
          <a:prstGeom prst="rect">
            <a:avLst/>
          </a:prstGeom>
          <a:solidFill>
            <a:srgbClr val="16575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0" y="0"/>
            <a:ext cx="9144000" cy="530700"/>
          </a:xfrm>
          <a:prstGeom prst="rect">
            <a:avLst/>
          </a:prstGeom>
          <a:solidFill>
            <a:srgbClr val="18637B"/>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114454"/>
              </a:solidFill>
            </a:endParaRPr>
          </a:p>
        </p:txBody>
      </p:sp>
      <p:sp>
        <p:nvSpPr>
          <p:cNvPr id="211" name="Shape 211"/>
          <p:cNvSpPr/>
          <p:nvPr/>
        </p:nvSpPr>
        <p:spPr>
          <a:xfrm>
            <a:off x="0" y="500626"/>
            <a:ext cx="9144000" cy="3824100"/>
          </a:xfrm>
          <a:prstGeom prst="rect">
            <a:avLst/>
          </a:prstGeom>
          <a:solidFill>
            <a:srgbClr val="12405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a:off x="0" y="4493605"/>
            <a:ext cx="9144000" cy="118200"/>
          </a:xfrm>
          <a:prstGeom prst="rect">
            <a:avLst/>
          </a:prstGeom>
          <a:solidFill>
            <a:srgbClr val="3B8D6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a:off x="0" y="4584075"/>
            <a:ext cx="9144000" cy="559500"/>
          </a:xfrm>
          <a:prstGeom prst="rect">
            <a:avLst/>
          </a:prstGeom>
          <a:solidFill>
            <a:srgbClr val="94BF6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Shape 52"/>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Shape 5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1146025" y="530725"/>
            <a:ext cx="3208800" cy="10287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1800"/>
              <a:buFont typeface="Roboto Slab"/>
              <a:buNone/>
              <a:defRPr b="1" sz="1800">
                <a:solidFill>
                  <a:srgbClr val="FFFFFF"/>
                </a:solidFill>
                <a:latin typeface="Roboto Slab"/>
                <a:ea typeface="Roboto Slab"/>
                <a:cs typeface="Roboto Slab"/>
                <a:sym typeface="Roboto Slab"/>
              </a:defRPr>
            </a:lvl9pPr>
          </a:lstStyle>
          <a:p/>
        </p:txBody>
      </p:sp>
      <p:sp>
        <p:nvSpPr>
          <p:cNvPr id="127" name="Shape 127"/>
          <p:cNvSpPr txBox="1"/>
          <p:nvPr>
            <p:ph idx="1" type="body"/>
          </p:nvPr>
        </p:nvSpPr>
        <p:spPr>
          <a:xfrm>
            <a:off x="1146025" y="1767275"/>
            <a:ext cx="7540800" cy="3158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indent="-381000" lvl="1" marL="914400" rtl="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indent="-381000" lvl="2" marL="1371600" rtl="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indent="-342900" lvl="3" marL="18288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indent="-342900" lvl="4" marL="22860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indent="-342900" lvl="5" marL="27432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indent="-342900" lvl="6" marL="32004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indent="-342900" lvl="7" marL="36576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indent="-342900" lvl="8" marL="4114800" rtl="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14.jpg"/><Relationship Id="rId11" Type="http://schemas.openxmlformats.org/officeDocument/2006/relationships/image" Target="../media/image19.jpg"/><Relationship Id="rId10" Type="http://schemas.openxmlformats.org/officeDocument/2006/relationships/image" Target="../media/image17.jpg"/><Relationship Id="rId12" Type="http://schemas.openxmlformats.org/officeDocument/2006/relationships/image" Target="../media/image22.jpg"/><Relationship Id="rId9"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3.jpg"/><Relationship Id="rId8"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Capstone </a:t>
            </a:r>
            <a:r>
              <a:rPr lang="en" sz="3300"/>
              <a:t>Spring 2018</a:t>
            </a:r>
            <a:r>
              <a:rPr b="0" i="0" lang="en" sz="3300" u="none" cap="none" strike="noStrike">
                <a:solidFill>
                  <a:schemeClr val="dk1"/>
                </a:solidFill>
                <a:latin typeface="Arial"/>
                <a:ea typeface="Arial"/>
                <a:cs typeface="Arial"/>
                <a:sym typeface="Arial"/>
              </a:rPr>
              <a:t> Report</a:t>
            </a:r>
            <a:endParaRPr b="0" i="0" sz="3300" u="none" cap="none" strike="noStrike">
              <a:solidFill>
                <a:schemeClr val="dk1"/>
              </a:solidFill>
              <a:latin typeface="Arial"/>
              <a:ea typeface="Arial"/>
              <a:cs typeface="Arial"/>
              <a:sym typeface="Arial"/>
            </a:endParaRPr>
          </a:p>
        </p:txBody>
      </p:sp>
      <p:sp>
        <p:nvSpPr>
          <p:cNvPr id="219" name="Shape 219"/>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Ziyan Wang</a:t>
            </a:r>
            <a:endParaRPr/>
          </a:p>
          <a:p>
            <a:pPr indent="0" lvl="0" marL="0" marR="0" rtl="0" algn="ctr">
              <a:lnSpc>
                <a:spcPct val="90000"/>
              </a:lnSpc>
              <a:spcBef>
                <a:spcPts val="80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Ankita Kalra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
              <a:t>Segmentation</a:t>
            </a:r>
            <a:endParaRPr/>
          </a:p>
        </p:txBody>
      </p:sp>
      <p:pic>
        <p:nvPicPr>
          <p:cNvPr id="302" name="Shape 302"/>
          <p:cNvPicPr preferRelativeResize="0"/>
          <p:nvPr/>
        </p:nvPicPr>
        <p:blipFill>
          <a:blip r:embed="rId3">
            <a:alphaModFix/>
          </a:blip>
          <a:stretch>
            <a:fillRect/>
          </a:stretch>
        </p:blipFill>
        <p:spPr>
          <a:xfrm>
            <a:off x="3187700" y="1705300"/>
            <a:ext cx="2768600" cy="2076450"/>
          </a:xfrm>
          <a:prstGeom prst="rect">
            <a:avLst/>
          </a:prstGeom>
          <a:noFill/>
          <a:ln>
            <a:noFill/>
          </a:ln>
        </p:spPr>
      </p:pic>
      <p:pic>
        <p:nvPicPr>
          <p:cNvPr id="303" name="Shape 303"/>
          <p:cNvPicPr preferRelativeResize="0"/>
          <p:nvPr/>
        </p:nvPicPr>
        <p:blipFill>
          <a:blip r:embed="rId4">
            <a:alphaModFix/>
          </a:blip>
          <a:stretch>
            <a:fillRect/>
          </a:stretch>
        </p:blipFill>
        <p:spPr>
          <a:xfrm>
            <a:off x="628650" y="1587974"/>
            <a:ext cx="1996175" cy="2311101"/>
          </a:xfrm>
          <a:prstGeom prst="rect">
            <a:avLst/>
          </a:prstGeom>
          <a:noFill/>
          <a:ln>
            <a:noFill/>
          </a:ln>
        </p:spPr>
      </p:pic>
      <p:pic>
        <p:nvPicPr>
          <p:cNvPr id="304" name="Shape 304"/>
          <p:cNvPicPr preferRelativeResize="0"/>
          <p:nvPr/>
        </p:nvPicPr>
        <p:blipFill>
          <a:blip r:embed="rId5">
            <a:alphaModFix/>
          </a:blip>
          <a:stretch>
            <a:fillRect/>
          </a:stretch>
        </p:blipFill>
        <p:spPr>
          <a:xfrm>
            <a:off x="6063900" y="1412969"/>
            <a:ext cx="2882900" cy="3337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a:t>Down Sampling</a:t>
            </a:r>
            <a:endParaRPr/>
          </a:p>
        </p:txBody>
      </p:sp>
      <p:sp>
        <p:nvSpPr>
          <p:cNvPr id="310" name="Shape 310"/>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298450" lvl="0" marL="342900" rtl="0">
              <a:spcBef>
                <a:spcPts val="800"/>
              </a:spcBef>
              <a:spcAft>
                <a:spcPts val="0"/>
              </a:spcAft>
              <a:buSzPts val="2100"/>
              <a:buChar char="•"/>
            </a:pPr>
            <a:r>
              <a:rPr lang="en"/>
              <a:t>Uniform sampling and Voxel Grid Sampling</a:t>
            </a:r>
            <a:endParaRPr/>
          </a:p>
          <a:p>
            <a:pPr indent="-279400" lvl="1" marL="685800" rtl="0">
              <a:spcBef>
                <a:spcPts val="0"/>
              </a:spcBef>
              <a:spcAft>
                <a:spcPts val="0"/>
              </a:spcAft>
              <a:buSzPts val="1800"/>
              <a:buChar char="•"/>
            </a:pPr>
            <a:r>
              <a:rPr lang="en"/>
              <a:t>Sampling ratio v.s. Mean minimum distance</a:t>
            </a:r>
            <a:endParaRPr/>
          </a:p>
        </p:txBody>
      </p:sp>
      <p:pic>
        <p:nvPicPr>
          <p:cNvPr id="311" name="Shape 311"/>
          <p:cNvPicPr preferRelativeResize="0"/>
          <p:nvPr/>
        </p:nvPicPr>
        <p:blipFill>
          <a:blip r:embed="rId3">
            <a:alphaModFix/>
          </a:blip>
          <a:stretch>
            <a:fillRect/>
          </a:stretch>
        </p:blipFill>
        <p:spPr>
          <a:xfrm>
            <a:off x="774313" y="2200756"/>
            <a:ext cx="3710063" cy="2782556"/>
          </a:xfrm>
          <a:prstGeom prst="rect">
            <a:avLst/>
          </a:prstGeom>
          <a:noFill/>
          <a:ln>
            <a:noFill/>
          </a:ln>
        </p:spPr>
      </p:pic>
      <p:sp>
        <p:nvSpPr>
          <p:cNvPr id="312" name="Shape 312"/>
          <p:cNvSpPr txBox="1"/>
          <p:nvPr/>
        </p:nvSpPr>
        <p:spPr>
          <a:xfrm>
            <a:off x="2207100" y="3270338"/>
            <a:ext cx="700500" cy="249600"/>
          </a:xfrm>
          <a:prstGeom prst="rect">
            <a:avLst/>
          </a:prstGeom>
          <a:noFill/>
          <a:ln>
            <a:noFill/>
          </a:ln>
        </p:spPr>
        <p:txBody>
          <a:bodyPr anchorCtr="0" anchor="t" bIns="68575" lIns="68575" spcFirstLastPara="1" rIns="68575" wrap="square" tIns="68575">
            <a:noAutofit/>
          </a:bodyPr>
          <a:lstStyle/>
          <a:p>
            <a:pPr indent="0" lvl="0" marL="0">
              <a:spcBef>
                <a:spcPts val="0"/>
              </a:spcBef>
              <a:spcAft>
                <a:spcPts val="0"/>
              </a:spcAft>
              <a:buNone/>
            </a:pPr>
            <a:r>
              <a:t/>
            </a:r>
            <a:endParaRPr/>
          </a:p>
        </p:txBody>
      </p:sp>
      <p:sp>
        <p:nvSpPr>
          <p:cNvPr id="313" name="Shape 313"/>
          <p:cNvSpPr txBox="1"/>
          <p:nvPr/>
        </p:nvSpPr>
        <p:spPr>
          <a:xfrm>
            <a:off x="2207100" y="3289697"/>
            <a:ext cx="844500" cy="518100"/>
          </a:xfrm>
          <a:prstGeom prst="rect">
            <a:avLst/>
          </a:prstGeom>
          <a:noFill/>
          <a:ln>
            <a:noFill/>
          </a:ln>
        </p:spPr>
        <p:txBody>
          <a:bodyPr anchorCtr="0" anchor="t" bIns="68575" lIns="68575" spcFirstLastPara="1" rIns="68575" wrap="square" tIns="68575">
            <a:noAutofit/>
          </a:bodyPr>
          <a:lstStyle/>
          <a:p>
            <a:pPr indent="0" lvl="0" marL="0" rtl="0">
              <a:spcBef>
                <a:spcPts val="0"/>
              </a:spcBef>
              <a:spcAft>
                <a:spcPts val="0"/>
              </a:spcAft>
              <a:buNone/>
            </a:pPr>
            <a:r>
              <a:rPr lang="en" sz="1400"/>
              <a:t>distance</a:t>
            </a:r>
            <a:endParaRPr sz="1400"/>
          </a:p>
        </p:txBody>
      </p:sp>
      <p:sp>
        <p:nvSpPr>
          <p:cNvPr id="314" name="Shape 314"/>
          <p:cNvSpPr txBox="1"/>
          <p:nvPr/>
        </p:nvSpPr>
        <p:spPr>
          <a:xfrm>
            <a:off x="4281769" y="4733714"/>
            <a:ext cx="1098600" cy="249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t>sampling ratio</a:t>
            </a:r>
            <a:endParaRPr sz="1400"/>
          </a:p>
        </p:txBody>
      </p:sp>
      <p:pic>
        <p:nvPicPr>
          <p:cNvPr id="315" name="Shape 315" title="Points scored"/>
          <p:cNvPicPr preferRelativeResize="0"/>
          <p:nvPr/>
        </p:nvPicPr>
        <p:blipFill>
          <a:blip r:embed="rId4">
            <a:alphaModFix/>
          </a:blip>
          <a:stretch>
            <a:fillRect/>
          </a:stretch>
        </p:blipFill>
        <p:spPr>
          <a:xfrm>
            <a:off x="5242800" y="2482125"/>
            <a:ext cx="2953200" cy="18260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ph idx="1" type="body"/>
          </p:nvPr>
        </p:nvSpPr>
        <p:spPr>
          <a:xfrm>
            <a:off x="1005800" y="2163400"/>
            <a:ext cx="6582300" cy="741900"/>
          </a:xfrm>
          <a:prstGeom prst="rect">
            <a:avLst/>
          </a:prstGeom>
        </p:spPr>
        <p:txBody>
          <a:bodyPr anchorCtr="0" anchor="ctr" bIns="91425" lIns="91425" spcFirstLastPara="1" rIns="91425" wrap="square" tIns="91425">
            <a:noAutofit/>
          </a:bodyPr>
          <a:lstStyle/>
          <a:p>
            <a:pPr indent="0" lvl="0" marL="0" rtl="0">
              <a:spcBef>
                <a:spcPts val="600"/>
              </a:spcBef>
              <a:spcAft>
                <a:spcPts val="0"/>
              </a:spcAft>
              <a:buNone/>
            </a:pPr>
            <a:r>
              <a:rPr b="1" lang="en"/>
              <a:t>Cars at Different Rotation</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1146025" y="530725"/>
            <a:ext cx="3208800" cy="1028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326" name="Shape 326"/>
          <p:cNvPicPr preferRelativeResize="0"/>
          <p:nvPr/>
        </p:nvPicPr>
        <p:blipFill>
          <a:blip r:embed="rId3">
            <a:alphaModFix/>
          </a:blip>
          <a:stretch>
            <a:fillRect/>
          </a:stretch>
        </p:blipFill>
        <p:spPr>
          <a:xfrm>
            <a:off x="244550" y="152400"/>
            <a:ext cx="4536754" cy="4838701"/>
          </a:xfrm>
          <a:prstGeom prst="rect">
            <a:avLst/>
          </a:prstGeom>
          <a:noFill/>
          <a:ln>
            <a:noFill/>
          </a:ln>
        </p:spPr>
      </p:pic>
      <p:pic>
        <p:nvPicPr>
          <p:cNvPr id="327" name="Shape 327"/>
          <p:cNvPicPr preferRelativeResize="0"/>
          <p:nvPr/>
        </p:nvPicPr>
        <p:blipFill>
          <a:blip r:embed="rId4">
            <a:alphaModFix/>
          </a:blip>
          <a:stretch>
            <a:fillRect/>
          </a:stretch>
        </p:blipFill>
        <p:spPr>
          <a:xfrm>
            <a:off x="4851954" y="238050"/>
            <a:ext cx="4221395" cy="47530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idx="4294967295" type="ctrTitle"/>
          </p:nvPr>
        </p:nvSpPr>
        <p:spPr>
          <a:xfrm>
            <a:off x="685800" y="499125"/>
            <a:ext cx="6593700" cy="75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Computation Time </a:t>
            </a:r>
            <a:r>
              <a:rPr lang="en"/>
              <a:t>vs Angle of Rotation of Car in Scene </a:t>
            </a:r>
            <a:endParaRPr/>
          </a:p>
        </p:txBody>
      </p:sp>
      <p:graphicFrame>
        <p:nvGraphicFramePr>
          <p:cNvPr id="333" name="Shape 333"/>
          <p:cNvGraphicFramePr/>
          <p:nvPr/>
        </p:nvGraphicFramePr>
        <p:xfrm>
          <a:off x="3498125" y="1565900"/>
          <a:ext cx="3000000" cy="3000000"/>
        </p:xfrm>
        <a:graphic>
          <a:graphicData uri="http://schemas.openxmlformats.org/drawingml/2006/table">
            <a:tbl>
              <a:tblPr>
                <a:noFill/>
                <a:tableStyleId>{61127E84-466F-42E2-A822-53C4E06088A1}</a:tableStyleId>
              </a:tblPr>
              <a:tblGrid>
                <a:gridCol w="2743225"/>
                <a:gridCol w="2743225"/>
              </a:tblGrid>
              <a:tr h="377450">
                <a:tc>
                  <a:txBody>
                    <a:bodyPr>
                      <a:noAutofit/>
                    </a:bodyPr>
                    <a:lstStyle/>
                    <a:p>
                      <a:pPr indent="0" lvl="0" marL="0" rtl="0">
                        <a:spcBef>
                          <a:spcPts val="0"/>
                        </a:spcBef>
                        <a:spcAft>
                          <a:spcPts val="0"/>
                        </a:spcAft>
                        <a:buNone/>
                      </a:pPr>
                      <a:r>
                        <a:rPr b="1" lang="en">
                          <a:solidFill>
                            <a:schemeClr val="lt1"/>
                          </a:solidFill>
                        </a:rPr>
                        <a:t>Sampling Ratio of Car </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Sampling Ratio of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1000</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Sampling Ratio of Car in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Angle of Car in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Variable</a:t>
                      </a:r>
                      <a:endParaRPr b="1">
                        <a:solidFill>
                          <a:schemeClr val="lt1"/>
                        </a:solidFill>
                      </a:endParaRPr>
                    </a:p>
                  </a:txBody>
                  <a:tcPr marT="91425" marB="91425" marR="91425" marL="91425"/>
                </a:tc>
              </a:tr>
            </a:tbl>
          </a:graphicData>
        </a:graphic>
      </p:graphicFrame>
      <p:pic>
        <p:nvPicPr>
          <p:cNvPr id="334" name="Shape 334" title="Points scored"/>
          <p:cNvPicPr preferRelativeResize="0"/>
          <p:nvPr/>
        </p:nvPicPr>
        <p:blipFill>
          <a:blip r:embed="rId3">
            <a:alphaModFix/>
          </a:blip>
          <a:stretch>
            <a:fillRect/>
          </a:stretch>
        </p:blipFill>
        <p:spPr>
          <a:xfrm>
            <a:off x="424525" y="1426375"/>
            <a:ext cx="2953200" cy="18260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idx="1" type="body"/>
          </p:nvPr>
        </p:nvSpPr>
        <p:spPr>
          <a:xfrm>
            <a:off x="1005800" y="2163400"/>
            <a:ext cx="6582300" cy="741900"/>
          </a:xfrm>
          <a:prstGeom prst="rect">
            <a:avLst/>
          </a:prstGeom>
        </p:spPr>
        <p:txBody>
          <a:bodyPr anchorCtr="0" anchor="ctr" bIns="91425" lIns="91425" spcFirstLastPara="1" rIns="91425" wrap="square" tIns="91425">
            <a:noAutofit/>
          </a:bodyPr>
          <a:lstStyle/>
          <a:p>
            <a:pPr indent="0" lvl="0" marL="0" rtl="0">
              <a:spcBef>
                <a:spcPts val="600"/>
              </a:spcBef>
              <a:spcAft>
                <a:spcPts val="0"/>
              </a:spcAft>
              <a:buNone/>
            </a:pPr>
            <a:r>
              <a:rPr b="1" lang="en"/>
              <a:t>Cars at Different Segmentation Cut</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4294967295" type="ctrTitle"/>
          </p:nvPr>
        </p:nvSpPr>
        <p:spPr>
          <a:xfrm>
            <a:off x="685800" y="499125"/>
            <a:ext cx="6593700" cy="7599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Overall Time vs Fraction of Car in Scene </a:t>
            </a:r>
            <a:endParaRPr/>
          </a:p>
        </p:txBody>
      </p:sp>
      <p:graphicFrame>
        <p:nvGraphicFramePr>
          <p:cNvPr id="345" name="Shape 345"/>
          <p:cNvGraphicFramePr/>
          <p:nvPr/>
        </p:nvGraphicFramePr>
        <p:xfrm>
          <a:off x="3498125" y="1565900"/>
          <a:ext cx="3000000" cy="3000000"/>
        </p:xfrm>
        <a:graphic>
          <a:graphicData uri="http://schemas.openxmlformats.org/drawingml/2006/table">
            <a:tbl>
              <a:tblPr>
                <a:noFill/>
                <a:tableStyleId>{61127E84-466F-42E2-A822-53C4E06088A1}</a:tableStyleId>
              </a:tblPr>
              <a:tblGrid>
                <a:gridCol w="2743225"/>
                <a:gridCol w="2743225"/>
              </a:tblGrid>
              <a:tr h="377450">
                <a:tc>
                  <a:txBody>
                    <a:bodyPr>
                      <a:noAutofit/>
                    </a:bodyPr>
                    <a:lstStyle/>
                    <a:p>
                      <a:pPr indent="0" lvl="0" marL="0" rtl="0">
                        <a:spcBef>
                          <a:spcPts val="0"/>
                        </a:spcBef>
                        <a:spcAft>
                          <a:spcPts val="0"/>
                        </a:spcAft>
                        <a:buNone/>
                      </a:pPr>
                      <a:r>
                        <a:rPr b="1" lang="en">
                          <a:solidFill>
                            <a:schemeClr val="lt1"/>
                          </a:solidFill>
                        </a:rPr>
                        <a:t>Sampling Ratio of Car </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Sampling Ratio of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1000</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Sampling Ratio of Car in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1</a:t>
                      </a:r>
                      <a:endParaRPr b="1">
                        <a:solidFill>
                          <a:schemeClr val="lt1"/>
                        </a:solidFill>
                      </a:endParaRPr>
                    </a:p>
                  </a:txBody>
                  <a:tcPr marT="91425" marB="91425" marR="91425" marL="91425"/>
                </a:tc>
              </a:tr>
              <a:tr h="232400">
                <a:tc>
                  <a:txBody>
                    <a:bodyPr>
                      <a:noAutofit/>
                    </a:bodyPr>
                    <a:lstStyle/>
                    <a:p>
                      <a:pPr indent="0" lvl="0" marL="0" rtl="0">
                        <a:spcBef>
                          <a:spcPts val="0"/>
                        </a:spcBef>
                        <a:spcAft>
                          <a:spcPts val="0"/>
                        </a:spcAft>
                        <a:buNone/>
                      </a:pPr>
                      <a:r>
                        <a:rPr b="1" lang="en">
                          <a:solidFill>
                            <a:schemeClr val="lt1"/>
                          </a:solidFill>
                        </a:rPr>
                        <a:t>Cut Ratio of Car in Scene</a:t>
                      </a:r>
                      <a:endParaRPr b="1">
                        <a:solidFill>
                          <a:schemeClr val="lt1"/>
                        </a:solidFill>
                      </a:endParaRPr>
                    </a:p>
                  </a:txBody>
                  <a:tcPr marT="91425" marB="91425" marR="91425" marL="91425"/>
                </a:tc>
                <a:tc>
                  <a:txBody>
                    <a:bodyPr>
                      <a:noAutofit/>
                    </a:bodyPr>
                    <a:lstStyle/>
                    <a:p>
                      <a:pPr indent="0" lvl="0" marL="0" rtl="0">
                        <a:spcBef>
                          <a:spcPts val="0"/>
                        </a:spcBef>
                        <a:spcAft>
                          <a:spcPts val="0"/>
                        </a:spcAft>
                        <a:buNone/>
                      </a:pPr>
                      <a:r>
                        <a:rPr b="1" lang="en">
                          <a:solidFill>
                            <a:schemeClr val="lt1"/>
                          </a:solidFill>
                        </a:rPr>
                        <a:t>Variable</a:t>
                      </a:r>
                      <a:endParaRPr b="1">
                        <a:solidFill>
                          <a:schemeClr val="lt1"/>
                        </a:solidFill>
                      </a:endParaRPr>
                    </a:p>
                  </a:txBody>
                  <a:tcPr marT="91425" marB="91425" marR="91425" marL="91425"/>
                </a:tc>
              </a:tr>
            </a:tbl>
          </a:graphicData>
        </a:graphic>
      </p:graphicFrame>
      <p:pic>
        <p:nvPicPr>
          <p:cNvPr id="346" name="Shape 346" title="Chart"/>
          <p:cNvPicPr preferRelativeResize="0"/>
          <p:nvPr/>
        </p:nvPicPr>
        <p:blipFill>
          <a:blip r:embed="rId3">
            <a:alphaModFix/>
          </a:blip>
          <a:stretch>
            <a:fillRect/>
          </a:stretch>
        </p:blipFill>
        <p:spPr>
          <a:xfrm>
            <a:off x="152400" y="1411425"/>
            <a:ext cx="3193324" cy="19756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sz="2400"/>
              <a:t>Sampling Ratio of Car in Scene and Model Car</a:t>
            </a:r>
            <a:endParaRPr sz="2400"/>
          </a:p>
        </p:txBody>
      </p:sp>
      <p:sp>
        <p:nvSpPr>
          <p:cNvPr id="352" name="Shape 352"/>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298450" lvl="0" marL="342900" rtl="0">
              <a:spcBef>
                <a:spcPts val="800"/>
              </a:spcBef>
              <a:spcAft>
                <a:spcPts val="0"/>
              </a:spcAft>
              <a:buSzPts val="2100"/>
              <a:buChar char="•"/>
            </a:pPr>
            <a:r>
              <a:rPr lang="en"/>
              <a:t>results</a:t>
            </a:r>
            <a:endParaRPr/>
          </a:p>
          <a:p>
            <a:pPr indent="-279400" lvl="1" marL="685800" rtl="0">
              <a:spcBef>
                <a:spcPts val="0"/>
              </a:spcBef>
              <a:spcAft>
                <a:spcPts val="0"/>
              </a:spcAft>
              <a:buSzPts val="1800"/>
              <a:buChar char="•"/>
            </a:pPr>
            <a:r>
              <a:rPr lang="en"/>
              <a:t>detection: 1 car</a:t>
            </a:r>
            <a:endParaRPr/>
          </a:p>
          <a:p>
            <a:pPr indent="0" lvl="0" marL="0" rtl="0">
              <a:spcBef>
                <a:spcPts val="800"/>
              </a:spcBef>
              <a:spcAft>
                <a:spcPts val="0"/>
              </a:spcAft>
              <a:buNone/>
            </a:pPr>
            <a:r>
              <a:t/>
            </a:r>
            <a:endParaRPr/>
          </a:p>
        </p:txBody>
      </p:sp>
      <p:pic>
        <p:nvPicPr>
          <p:cNvPr id="353" name="Shape 353" title="Points scored"/>
          <p:cNvPicPr preferRelativeResize="0"/>
          <p:nvPr/>
        </p:nvPicPr>
        <p:blipFill rotWithShape="1">
          <a:blip r:embed="rId3">
            <a:alphaModFix/>
          </a:blip>
          <a:srcRect b="-2780" l="3020" r="-3020" t="2780"/>
          <a:stretch/>
        </p:blipFill>
        <p:spPr>
          <a:xfrm>
            <a:off x="4459031" y="1730569"/>
            <a:ext cx="4415082" cy="3199293"/>
          </a:xfrm>
          <a:prstGeom prst="rect">
            <a:avLst/>
          </a:prstGeom>
          <a:noFill/>
          <a:ln>
            <a:noFill/>
          </a:ln>
        </p:spPr>
      </p:pic>
      <p:pic>
        <p:nvPicPr>
          <p:cNvPr id="354" name="Shape 354"/>
          <p:cNvPicPr preferRelativeResize="0"/>
          <p:nvPr/>
        </p:nvPicPr>
        <p:blipFill>
          <a:blip r:embed="rId4">
            <a:alphaModFix/>
          </a:blip>
          <a:stretch>
            <a:fillRect/>
          </a:stretch>
        </p:blipFill>
        <p:spPr>
          <a:xfrm>
            <a:off x="555675" y="2290613"/>
            <a:ext cx="3852583" cy="18666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Clr>
                <a:schemeClr val="dk1"/>
              </a:buClr>
              <a:buSzPts val="1100"/>
              <a:buFont typeface="Arial"/>
              <a:buNone/>
            </a:pPr>
            <a:r>
              <a:rPr lang="en" sz="2400"/>
              <a:t>Sampling Ratio of Car in Scene and Model Car</a:t>
            </a:r>
            <a:endParaRPr/>
          </a:p>
        </p:txBody>
      </p:sp>
      <p:sp>
        <p:nvSpPr>
          <p:cNvPr id="360" name="Shape 360"/>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298450" lvl="0" marL="342900" rtl="0">
              <a:spcBef>
                <a:spcPts val="800"/>
              </a:spcBef>
              <a:spcAft>
                <a:spcPts val="0"/>
              </a:spcAft>
              <a:buSzPts val="2100"/>
              <a:buChar char="•"/>
            </a:pPr>
            <a:r>
              <a:rPr lang="en"/>
              <a:t>results</a:t>
            </a:r>
            <a:endParaRPr/>
          </a:p>
          <a:p>
            <a:pPr indent="-279400" lvl="1" marL="685800" rtl="0">
              <a:spcBef>
                <a:spcPts val="0"/>
              </a:spcBef>
              <a:spcAft>
                <a:spcPts val="0"/>
              </a:spcAft>
              <a:buSzPts val="1800"/>
              <a:buChar char="•"/>
            </a:pPr>
            <a:r>
              <a:rPr lang="en"/>
              <a:t>detection: 3 cars</a:t>
            </a:r>
            <a:endParaRPr/>
          </a:p>
        </p:txBody>
      </p:sp>
      <p:pic>
        <p:nvPicPr>
          <p:cNvPr id="361" name="Shape 361"/>
          <p:cNvPicPr preferRelativeResize="0"/>
          <p:nvPr/>
        </p:nvPicPr>
        <p:blipFill>
          <a:blip r:embed="rId3">
            <a:alphaModFix/>
          </a:blip>
          <a:stretch>
            <a:fillRect/>
          </a:stretch>
        </p:blipFill>
        <p:spPr>
          <a:xfrm>
            <a:off x="463744" y="2354944"/>
            <a:ext cx="4481270" cy="2348626"/>
          </a:xfrm>
          <a:prstGeom prst="rect">
            <a:avLst/>
          </a:prstGeom>
          <a:noFill/>
          <a:ln>
            <a:noFill/>
          </a:ln>
        </p:spPr>
      </p:pic>
      <p:pic>
        <p:nvPicPr>
          <p:cNvPr id="362" name="Shape 362" title="Points scored"/>
          <p:cNvPicPr preferRelativeResize="0"/>
          <p:nvPr/>
        </p:nvPicPr>
        <p:blipFill rotWithShape="1">
          <a:blip r:embed="rId4">
            <a:alphaModFix/>
          </a:blip>
          <a:srcRect b="-2780" l="3020" r="-3020" t="2780"/>
          <a:stretch/>
        </p:blipFill>
        <p:spPr>
          <a:xfrm>
            <a:off x="5235413" y="2011238"/>
            <a:ext cx="3661218" cy="26530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a:t>Conclusions</a:t>
            </a:r>
            <a:endParaRPr/>
          </a:p>
        </p:txBody>
      </p:sp>
      <p:sp>
        <p:nvSpPr>
          <p:cNvPr id="368" name="Shape 368"/>
          <p:cNvSpPr txBox="1"/>
          <p:nvPr>
            <p:ph idx="1" type="body"/>
          </p:nvPr>
        </p:nvSpPr>
        <p:spPr>
          <a:xfrm>
            <a:off x="628650" y="1369219"/>
            <a:ext cx="7886700" cy="1421400"/>
          </a:xfrm>
          <a:prstGeom prst="rect">
            <a:avLst/>
          </a:prstGeom>
        </p:spPr>
        <p:txBody>
          <a:bodyPr anchorCtr="0" anchor="t" bIns="68575" lIns="68575" spcFirstLastPara="1" rIns="68575" wrap="square" tIns="68575">
            <a:noAutofit/>
          </a:bodyPr>
          <a:lstStyle/>
          <a:p>
            <a:pPr indent="-298450" lvl="0" marL="342900" rtl="0">
              <a:spcBef>
                <a:spcPts val="800"/>
              </a:spcBef>
              <a:spcAft>
                <a:spcPts val="0"/>
              </a:spcAft>
              <a:buSzPts val="2100"/>
              <a:buChar char="•"/>
            </a:pPr>
            <a:r>
              <a:rPr lang="en"/>
              <a:t>SHOT descriptor based method is sensitive to downsampling </a:t>
            </a:r>
            <a:endParaRPr/>
          </a:p>
          <a:p>
            <a:pPr indent="-298450" lvl="0" marL="342900" rtl="0">
              <a:spcBef>
                <a:spcPts val="0"/>
              </a:spcBef>
              <a:spcAft>
                <a:spcPts val="0"/>
              </a:spcAft>
              <a:buSzPts val="2100"/>
              <a:buChar char="•"/>
            </a:pPr>
            <a:r>
              <a:rPr lang="en"/>
              <a:t>It is not sensitive to occlusion, segmentation and rotation.</a:t>
            </a:r>
            <a:endParaRPr/>
          </a:p>
          <a:p>
            <a:pPr indent="0" lvl="0" marL="0" rtl="0">
              <a:spcBef>
                <a:spcPts val="800"/>
              </a:spcBef>
              <a:spcAft>
                <a:spcPts val="0"/>
              </a:spcAft>
              <a:buNone/>
            </a:pPr>
            <a:r>
              <a:t/>
            </a:r>
            <a:endParaRPr/>
          </a:p>
          <a:p>
            <a:pPr indent="0" lvl="0" marL="0" rtl="0">
              <a:spcBef>
                <a:spcPts val="800"/>
              </a:spcBef>
              <a:spcAft>
                <a:spcPts val="0"/>
              </a:spcAft>
              <a:buNone/>
            </a:pPr>
            <a:r>
              <a:t/>
            </a:r>
            <a:endParaRPr/>
          </a:p>
        </p:txBody>
      </p:sp>
      <p:sp>
        <p:nvSpPr>
          <p:cNvPr id="369" name="Shape 369"/>
          <p:cNvSpPr txBox="1"/>
          <p:nvPr>
            <p:ph type="title"/>
          </p:nvPr>
        </p:nvSpPr>
        <p:spPr>
          <a:xfrm>
            <a:off x="628650" y="2451338"/>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a:t>Future Work</a:t>
            </a:r>
            <a:endParaRPr/>
          </a:p>
        </p:txBody>
      </p:sp>
      <p:sp>
        <p:nvSpPr>
          <p:cNvPr id="370" name="Shape 370"/>
          <p:cNvSpPr txBox="1"/>
          <p:nvPr>
            <p:ph idx="1" type="body"/>
          </p:nvPr>
        </p:nvSpPr>
        <p:spPr>
          <a:xfrm>
            <a:off x="720563" y="3345150"/>
            <a:ext cx="7886700" cy="1421400"/>
          </a:xfrm>
          <a:prstGeom prst="rect">
            <a:avLst/>
          </a:prstGeom>
        </p:spPr>
        <p:txBody>
          <a:bodyPr anchorCtr="0" anchor="t" bIns="68575" lIns="68575" spcFirstLastPara="1" rIns="68575" wrap="square" tIns="68575">
            <a:noAutofit/>
          </a:bodyPr>
          <a:lstStyle/>
          <a:p>
            <a:pPr indent="0" lvl="0" marL="0" rtl="0">
              <a:spcBef>
                <a:spcPts val="800"/>
              </a:spcBef>
              <a:spcAft>
                <a:spcPts val="0"/>
              </a:spcAft>
              <a:buNone/>
            </a:pPr>
            <a:r>
              <a:t/>
            </a:r>
            <a:endParaRPr/>
          </a:p>
          <a:p>
            <a:pPr indent="-298450" lvl="0" marL="342900" rtl="0">
              <a:spcBef>
                <a:spcPts val="800"/>
              </a:spcBef>
              <a:spcAft>
                <a:spcPts val="0"/>
              </a:spcAft>
              <a:buSzPts val="2100"/>
              <a:buChar char="•"/>
            </a:pPr>
            <a:r>
              <a:rPr lang="en"/>
              <a:t>Analyzing Deep Learning Methods on sparse data</a:t>
            </a:r>
            <a:endParaRPr/>
          </a:p>
          <a:p>
            <a:pPr indent="0" lvl="0" marL="0" rtl="0">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Problem setup</a:t>
            </a:r>
            <a:endParaRPr b="0" i="0" sz="3300" u="none" cap="none" strike="noStrike">
              <a:solidFill>
                <a:schemeClr val="dk1"/>
              </a:solidFill>
              <a:latin typeface="Arial"/>
              <a:ea typeface="Arial"/>
              <a:cs typeface="Arial"/>
              <a:sym typeface="Arial"/>
            </a:endParaRPr>
          </a:p>
        </p:txBody>
      </p:sp>
      <p:sp>
        <p:nvSpPr>
          <p:cNvPr id="225" name="Shape 2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3D detection using point cloud data</a:t>
            </a:r>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Large scale scene</a:t>
            </a:r>
            <a:endParaRPr/>
          </a:p>
          <a:p>
            <a:pPr indent="-177800" lvl="1" marL="520700" marR="0" rtl="0" algn="l">
              <a:lnSpc>
                <a:spcPct val="90000"/>
              </a:lnSpc>
              <a:spcBef>
                <a:spcPts val="400"/>
              </a:spcBef>
              <a:spcAft>
                <a:spcPts val="0"/>
              </a:spcAft>
              <a:buClr>
                <a:schemeClr val="dk1"/>
              </a:buClr>
              <a:buSzPts val="1800"/>
              <a:buFont typeface="Arial"/>
              <a:buChar char="•"/>
            </a:pPr>
            <a:r>
              <a:rPr lang="en"/>
              <a:t>Sparse</a:t>
            </a:r>
            <a:r>
              <a:rPr b="0" i="0" lang="en" sz="1800" u="none" cap="none" strike="noStrike">
                <a:solidFill>
                  <a:schemeClr val="dk1"/>
                </a:solidFill>
                <a:latin typeface="Arial"/>
                <a:ea typeface="Arial"/>
                <a:cs typeface="Arial"/>
                <a:sym typeface="Arial"/>
              </a:rPr>
              <a:t> point cloud model</a:t>
            </a:r>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Fast search</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idx="4294967295" type="subTitle"/>
          </p:nvPr>
        </p:nvSpPr>
        <p:spPr>
          <a:xfrm>
            <a:off x="685800" y="505225"/>
            <a:ext cx="7884600" cy="3810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lt1"/>
                </a:solidFill>
                <a:latin typeface="Roboto Slab"/>
                <a:ea typeface="Roboto Slab"/>
                <a:cs typeface="Roboto Slab"/>
                <a:sym typeface="Roboto Slab"/>
              </a:rPr>
              <a:t>THANKS!</a:t>
            </a:r>
            <a:endParaRPr b="1" sz="3600">
              <a:solidFill>
                <a:srgbClr val="FFFFFF"/>
              </a:solidFill>
            </a:endParaRPr>
          </a:p>
          <a:p>
            <a:pPr indent="0" lvl="0" marL="0" rtl="0">
              <a:spcBef>
                <a:spcPts val="600"/>
              </a:spcBef>
              <a:spcAft>
                <a:spcPts val="0"/>
              </a:spcAft>
              <a:buNone/>
            </a:pPr>
            <a:r>
              <a:rPr b="1" lang="en" sz="3600">
                <a:solidFill>
                  <a:srgbClr val="FFFFFF"/>
                </a:solidFill>
              </a:rPr>
              <a:t>Any questions?</a:t>
            </a:r>
            <a:endParaRPr b="1"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Benchmarks and Datasets</a:t>
            </a:r>
            <a:endParaRPr b="0" i="0" sz="3300" u="none" cap="none" strike="noStrike">
              <a:solidFill>
                <a:schemeClr val="dk1"/>
              </a:solidFill>
              <a:latin typeface="Arial"/>
              <a:ea typeface="Arial"/>
              <a:cs typeface="Arial"/>
              <a:sym typeface="Arial"/>
            </a:endParaRPr>
          </a:p>
        </p:txBody>
      </p:sp>
      <p:sp>
        <p:nvSpPr>
          <p:cNvPr id="231" name="Shape 231"/>
          <p:cNvSpPr txBox="1"/>
          <p:nvPr>
            <p:ph idx="1" type="body"/>
          </p:nvPr>
        </p:nvSpPr>
        <p:spPr>
          <a:xfrm>
            <a:off x="628650" y="1369219"/>
            <a:ext cx="35262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Kitti 3D detection</a:t>
            </a:r>
            <a:endParaRPr b="0" i="0" sz="2100" u="none" cap="none" strike="noStrike">
              <a:solidFill>
                <a:schemeClr val="dk1"/>
              </a:solidFill>
              <a:latin typeface="Arial"/>
              <a:ea typeface="Arial"/>
              <a:cs typeface="Arial"/>
              <a:sym typeface="Arial"/>
            </a:endParaRPr>
          </a:p>
        </p:txBody>
      </p:sp>
      <p:pic>
        <p:nvPicPr>
          <p:cNvPr id="232" name="Shape 232"/>
          <p:cNvPicPr preferRelativeResize="0"/>
          <p:nvPr/>
        </p:nvPicPr>
        <p:blipFill rotWithShape="1">
          <a:blip r:embed="rId3">
            <a:alphaModFix/>
          </a:blip>
          <a:srcRect b="0" l="0" r="0" t="0"/>
          <a:stretch/>
        </p:blipFill>
        <p:spPr>
          <a:xfrm>
            <a:off x="251938" y="1805493"/>
            <a:ext cx="4768383" cy="834568"/>
          </a:xfrm>
          <a:prstGeom prst="rect">
            <a:avLst/>
          </a:prstGeom>
          <a:noFill/>
          <a:ln>
            <a:noFill/>
          </a:ln>
        </p:spPr>
      </p:pic>
      <p:pic>
        <p:nvPicPr>
          <p:cNvPr id="233" name="Shape 233"/>
          <p:cNvPicPr preferRelativeResize="0"/>
          <p:nvPr/>
        </p:nvPicPr>
        <p:blipFill rotWithShape="1">
          <a:blip r:embed="rId4">
            <a:alphaModFix/>
          </a:blip>
          <a:srcRect b="0" l="0" r="0" t="0"/>
          <a:stretch/>
        </p:blipFill>
        <p:spPr>
          <a:xfrm>
            <a:off x="934473" y="2720664"/>
            <a:ext cx="3173668" cy="905410"/>
          </a:xfrm>
          <a:prstGeom prst="rect">
            <a:avLst/>
          </a:prstGeom>
          <a:noFill/>
          <a:ln>
            <a:noFill/>
          </a:ln>
        </p:spPr>
      </p:pic>
      <p:sp>
        <p:nvSpPr>
          <p:cNvPr id="234" name="Shape 234"/>
          <p:cNvSpPr txBox="1"/>
          <p:nvPr/>
        </p:nvSpPr>
        <p:spPr>
          <a:xfrm>
            <a:off x="5084130" y="1369219"/>
            <a:ext cx="35262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SUN RGB-D</a:t>
            </a:r>
            <a:endParaRPr b="0" i="0" sz="2100" u="none" cap="none" strike="noStrike">
              <a:solidFill>
                <a:schemeClr val="dk1"/>
              </a:solidFill>
              <a:latin typeface="Arial"/>
              <a:ea typeface="Arial"/>
              <a:cs typeface="Arial"/>
              <a:sym typeface="Arial"/>
            </a:endParaRPr>
          </a:p>
        </p:txBody>
      </p:sp>
      <p:pic>
        <p:nvPicPr>
          <p:cNvPr id="235" name="Shape 235"/>
          <p:cNvPicPr preferRelativeResize="0"/>
          <p:nvPr/>
        </p:nvPicPr>
        <p:blipFill rotWithShape="1">
          <a:blip r:embed="rId5">
            <a:alphaModFix/>
          </a:blip>
          <a:srcRect b="0" l="0" r="0" t="0"/>
          <a:stretch/>
        </p:blipFill>
        <p:spPr>
          <a:xfrm>
            <a:off x="5949703" y="1805493"/>
            <a:ext cx="2355881" cy="1675209"/>
          </a:xfrm>
          <a:prstGeom prst="rect">
            <a:avLst/>
          </a:prstGeom>
          <a:noFill/>
          <a:ln>
            <a:noFill/>
          </a:ln>
        </p:spPr>
      </p:pic>
      <p:pic>
        <p:nvPicPr>
          <p:cNvPr id="236" name="Shape 236"/>
          <p:cNvPicPr preferRelativeResize="0"/>
          <p:nvPr/>
        </p:nvPicPr>
        <p:blipFill rotWithShape="1">
          <a:blip r:embed="rId6">
            <a:alphaModFix/>
          </a:blip>
          <a:srcRect b="0" l="0" r="0" t="0"/>
          <a:stretch/>
        </p:blipFill>
        <p:spPr>
          <a:xfrm>
            <a:off x="6232921" y="3609230"/>
            <a:ext cx="1920251" cy="15342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Benchmarks and Datasets</a:t>
            </a:r>
            <a:endParaRPr b="0" i="0" sz="3300" u="none" cap="none" strike="noStrike">
              <a:solidFill>
                <a:schemeClr val="dk1"/>
              </a:solidFill>
              <a:latin typeface="Arial"/>
              <a:ea typeface="Arial"/>
              <a:cs typeface="Arial"/>
              <a:sym typeface="Arial"/>
            </a:endParaRPr>
          </a:p>
        </p:txBody>
      </p:sp>
      <p:sp>
        <p:nvSpPr>
          <p:cNvPr id="242" name="Shape 2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Semantic 3D</a:t>
            </a:r>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Dense scene</a:t>
            </a:r>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Large scale point cloud</a:t>
            </a:r>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0" marL="177800" marR="0" rtl="0" algn="l">
              <a:lnSpc>
                <a:spcPct val="90000"/>
              </a:lnSpc>
              <a:spcBef>
                <a:spcPts val="80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ShapeNet</a:t>
            </a:r>
            <a:endParaRPr b="0" i="0" sz="2100" u="none" cap="none" strike="noStrike">
              <a:solidFill>
                <a:schemeClr val="dk1"/>
              </a:solidFill>
              <a:latin typeface="Arial"/>
              <a:ea typeface="Arial"/>
              <a:cs typeface="Arial"/>
              <a:sym typeface="Arial"/>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Numerous objects</a:t>
            </a:r>
            <a:endParaRPr/>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Accurate 3D models</a:t>
            </a:r>
            <a:endParaRPr b="0" i="0" sz="1800" u="none" cap="none" strike="noStrike">
              <a:solidFill>
                <a:schemeClr val="dk1"/>
              </a:solidFill>
              <a:latin typeface="Arial"/>
              <a:ea typeface="Arial"/>
              <a:cs typeface="Arial"/>
              <a:sym typeface="Arial"/>
            </a:endParaRPr>
          </a:p>
        </p:txBody>
      </p:sp>
      <p:pic>
        <p:nvPicPr>
          <p:cNvPr id="243" name="Shape 243"/>
          <p:cNvPicPr preferRelativeResize="0"/>
          <p:nvPr/>
        </p:nvPicPr>
        <p:blipFill rotWithShape="1">
          <a:blip r:embed="rId3">
            <a:alphaModFix/>
          </a:blip>
          <a:srcRect b="0" l="0" r="0" t="0"/>
          <a:stretch/>
        </p:blipFill>
        <p:spPr>
          <a:xfrm>
            <a:off x="5782866" y="510778"/>
            <a:ext cx="2482453" cy="1693837"/>
          </a:xfrm>
          <a:prstGeom prst="rect">
            <a:avLst/>
          </a:prstGeom>
          <a:noFill/>
          <a:ln>
            <a:noFill/>
          </a:ln>
        </p:spPr>
      </p:pic>
      <p:pic>
        <p:nvPicPr>
          <p:cNvPr id="244" name="Shape 244"/>
          <p:cNvPicPr preferRelativeResize="0"/>
          <p:nvPr/>
        </p:nvPicPr>
        <p:blipFill rotWithShape="1">
          <a:blip r:embed="rId4">
            <a:alphaModFix/>
          </a:blip>
          <a:srcRect b="0" l="0" r="0" t="0"/>
          <a:stretch/>
        </p:blipFill>
        <p:spPr>
          <a:xfrm>
            <a:off x="5878586" y="3000798"/>
            <a:ext cx="2386734" cy="1868858"/>
          </a:xfrm>
          <a:prstGeom prst="rect">
            <a:avLst/>
          </a:prstGeom>
          <a:noFill/>
          <a:ln>
            <a:noFill/>
          </a:ln>
        </p:spPr>
      </p:pic>
      <p:sp>
        <p:nvSpPr>
          <p:cNvPr id="245" name="Shape 245"/>
          <p:cNvSpPr/>
          <p:nvPr/>
        </p:nvSpPr>
        <p:spPr>
          <a:xfrm>
            <a:off x="6746912" y="2276201"/>
            <a:ext cx="650100" cy="604500"/>
          </a:xfrm>
          <a:prstGeom prst="mathPlus">
            <a:avLst>
              <a:gd fmla="val 14707" name="adj1"/>
            </a:avLst>
          </a:prstGeom>
          <a:solidFill>
            <a:srgbClr val="FF6600"/>
          </a:solidFill>
          <a:ln cap="flat" cmpd="sng" w="12700">
            <a:solidFill>
              <a:srgbClr val="FFC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Methods</a:t>
            </a:r>
            <a:endParaRPr b="0" i="0" sz="3300" u="none" cap="none" strike="noStrike">
              <a:solidFill>
                <a:schemeClr val="dk1"/>
              </a:solidFill>
              <a:latin typeface="Arial"/>
              <a:ea typeface="Arial"/>
              <a:cs typeface="Arial"/>
              <a:sym typeface="Arial"/>
            </a:endParaRPr>
          </a:p>
        </p:txBody>
      </p:sp>
      <p:sp>
        <p:nvSpPr>
          <p:cNvPr id="251" name="Shape 251"/>
          <p:cNvSpPr txBox="1"/>
          <p:nvPr>
            <p:ph idx="1" type="body"/>
          </p:nvPr>
        </p:nvSpPr>
        <p:spPr>
          <a:xfrm>
            <a:off x="628650" y="1369219"/>
            <a:ext cx="36525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Deep learning</a:t>
            </a:r>
            <a:endParaRPr/>
          </a:p>
          <a:p>
            <a:pPr indent="-177800" lvl="1" marL="520700" marR="0" rtl="0" algn="l">
              <a:lnSpc>
                <a:spcPct val="90000"/>
              </a:lnSpc>
              <a:spcBef>
                <a:spcPts val="0"/>
              </a:spcBef>
              <a:spcAft>
                <a:spcPts val="0"/>
              </a:spcAft>
              <a:buClr>
                <a:schemeClr val="dk1"/>
              </a:buClr>
              <a:buSzPts val="1800"/>
              <a:buFont typeface="Arial"/>
              <a:buChar char="•"/>
            </a:pPr>
            <a:r>
              <a:rPr lang="en"/>
              <a:t>Proposal</a:t>
            </a:r>
            <a:endParaRPr/>
          </a:p>
          <a:p>
            <a:pPr indent="-177800" lvl="1" marL="520700" marR="0" rtl="0" algn="l">
              <a:lnSpc>
                <a:spcPct val="90000"/>
              </a:lnSpc>
              <a:spcBef>
                <a:spcPts val="0"/>
              </a:spcBef>
              <a:spcAft>
                <a:spcPts val="0"/>
              </a:spcAft>
              <a:buClr>
                <a:schemeClr val="dk1"/>
              </a:buClr>
              <a:buSzPts val="1800"/>
              <a:buFont typeface="Arial"/>
              <a:buChar char="•"/>
            </a:pPr>
            <a:r>
              <a:rPr lang="en"/>
              <a:t>Classification</a:t>
            </a:r>
            <a:endParaRPr/>
          </a:p>
          <a:p>
            <a:pPr indent="0" lvl="0" marL="457200" marR="0" rtl="0" algn="l">
              <a:lnSpc>
                <a:spcPct val="90000"/>
              </a:lnSpc>
              <a:spcBef>
                <a:spcPts val="400"/>
              </a:spcBef>
              <a:spcAft>
                <a:spcPts val="0"/>
              </a:spcAft>
              <a:buNone/>
            </a:pPr>
            <a:r>
              <a:t/>
            </a:r>
            <a:endParaRPr b="0" i="0" sz="1800" u="none" cap="none" strike="noStrike">
              <a:solidFill>
                <a:srgbClr val="FF0000"/>
              </a:solidFill>
              <a:latin typeface="Arial"/>
              <a:ea typeface="Arial"/>
              <a:cs typeface="Arial"/>
              <a:sym typeface="Arial"/>
            </a:endParaRPr>
          </a:p>
        </p:txBody>
      </p:sp>
      <p:sp>
        <p:nvSpPr>
          <p:cNvPr id="252" name="Shape 252"/>
          <p:cNvSpPr txBox="1"/>
          <p:nvPr/>
        </p:nvSpPr>
        <p:spPr>
          <a:xfrm>
            <a:off x="4784510" y="1374605"/>
            <a:ext cx="36525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Geometric</a:t>
            </a:r>
            <a:endParaRPr b="0" i="0" sz="2100" u="none" cap="none" strike="noStrike">
              <a:solidFill>
                <a:schemeClr val="dk1"/>
              </a:solidFill>
              <a:latin typeface="Arial"/>
              <a:ea typeface="Arial"/>
              <a:cs typeface="Arial"/>
              <a:sym typeface="Arial"/>
            </a:endParaRPr>
          </a:p>
          <a:p>
            <a:pPr indent="-196850" lvl="1" marL="520700" marR="0" rtl="0" algn="l">
              <a:lnSpc>
                <a:spcPct val="90000"/>
              </a:lnSpc>
              <a:spcBef>
                <a:spcPts val="0"/>
              </a:spcBef>
              <a:spcAft>
                <a:spcPts val="0"/>
              </a:spcAft>
              <a:buClr>
                <a:schemeClr val="dk1"/>
              </a:buClr>
              <a:buSzPts val="2100"/>
              <a:buFont typeface="Arial"/>
              <a:buChar char="•"/>
            </a:pPr>
            <a:r>
              <a:rPr lang="en" sz="2100">
                <a:solidFill>
                  <a:schemeClr val="dk1"/>
                </a:solidFill>
              </a:rPr>
              <a:t>Geometric feature</a:t>
            </a:r>
            <a:endParaRPr sz="2100">
              <a:solidFill>
                <a:schemeClr val="dk1"/>
              </a:solidFill>
            </a:endParaRPr>
          </a:p>
          <a:p>
            <a:pPr indent="-196850" lvl="1" marL="520700" marR="0" rtl="0" algn="l">
              <a:lnSpc>
                <a:spcPct val="90000"/>
              </a:lnSpc>
              <a:spcBef>
                <a:spcPts val="0"/>
              </a:spcBef>
              <a:spcAft>
                <a:spcPts val="0"/>
              </a:spcAft>
              <a:buClr>
                <a:schemeClr val="dk1"/>
              </a:buClr>
              <a:buSzPts val="2100"/>
              <a:buFont typeface="Arial"/>
              <a:buChar char="•"/>
            </a:pPr>
            <a:r>
              <a:rPr lang="en" sz="2100">
                <a:solidFill>
                  <a:schemeClr val="dk1"/>
                </a:solidFill>
              </a:rPr>
              <a:t>Matching</a:t>
            </a:r>
            <a:endParaRPr sz="2100">
              <a:solidFill>
                <a:schemeClr val="dk1"/>
              </a:solidFill>
            </a:endParaRPr>
          </a:p>
          <a:p>
            <a:pPr indent="0" lvl="0" marL="457200" marR="0" rtl="0" algn="l">
              <a:lnSpc>
                <a:spcPct val="90000"/>
              </a:lnSpc>
              <a:spcBef>
                <a:spcPts val="400"/>
              </a:spcBef>
              <a:spcAft>
                <a:spcPts val="0"/>
              </a:spcAft>
              <a:buNone/>
            </a:pPr>
            <a:r>
              <a:t/>
            </a:r>
            <a:endParaRPr sz="1800">
              <a:solidFill>
                <a:srgbClr val="FF0000"/>
              </a:solidFill>
            </a:endParaRPr>
          </a:p>
        </p:txBody>
      </p:sp>
      <p:pic>
        <p:nvPicPr>
          <p:cNvPr id="253" name="Shape 253"/>
          <p:cNvPicPr preferRelativeResize="0"/>
          <p:nvPr/>
        </p:nvPicPr>
        <p:blipFill>
          <a:blip r:embed="rId3">
            <a:alphaModFix/>
          </a:blip>
          <a:stretch>
            <a:fillRect/>
          </a:stretch>
        </p:blipFill>
        <p:spPr>
          <a:xfrm>
            <a:off x="5770325" y="2399700"/>
            <a:ext cx="2187576" cy="1202475"/>
          </a:xfrm>
          <a:prstGeom prst="rect">
            <a:avLst/>
          </a:prstGeom>
          <a:noFill/>
          <a:ln>
            <a:noFill/>
          </a:ln>
        </p:spPr>
      </p:pic>
      <p:pic>
        <p:nvPicPr>
          <p:cNvPr id="254" name="Shape 254"/>
          <p:cNvPicPr preferRelativeResize="0"/>
          <p:nvPr/>
        </p:nvPicPr>
        <p:blipFill>
          <a:blip r:embed="rId4">
            <a:alphaModFix/>
          </a:blip>
          <a:stretch>
            <a:fillRect/>
          </a:stretch>
        </p:blipFill>
        <p:spPr>
          <a:xfrm>
            <a:off x="5715650" y="3738051"/>
            <a:ext cx="2296912" cy="1202475"/>
          </a:xfrm>
          <a:prstGeom prst="rect">
            <a:avLst/>
          </a:prstGeom>
          <a:noFill/>
          <a:ln>
            <a:noFill/>
          </a:ln>
        </p:spPr>
      </p:pic>
      <p:pic>
        <p:nvPicPr>
          <p:cNvPr id="255" name="Shape 255"/>
          <p:cNvPicPr preferRelativeResize="0"/>
          <p:nvPr/>
        </p:nvPicPr>
        <p:blipFill>
          <a:blip r:embed="rId5">
            <a:alphaModFix/>
          </a:blip>
          <a:stretch>
            <a:fillRect/>
          </a:stretch>
        </p:blipFill>
        <p:spPr>
          <a:xfrm>
            <a:off x="88446" y="2752596"/>
            <a:ext cx="4879111" cy="1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Arial"/>
              <a:buNone/>
            </a:pPr>
            <a:r>
              <a:rPr b="0" i="0" lang="en" sz="3300" u="none" cap="none" strike="noStrike">
                <a:solidFill>
                  <a:schemeClr val="dk1"/>
                </a:solidFill>
                <a:latin typeface="Arial"/>
                <a:ea typeface="Arial"/>
                <a:cs typeface="Arial"/>
                <a:sym typeface="Arial"/>
              </a:rPr>
              <a:t>Methods</a:t>
            </a:r>
            <a:endParaRPr b="0" i="0" sz="3300" u="none" cap="none" strike="noStrike">
              <a:solidFill>
                <a:schemeClr val="dk1"/>
              </a:solidFill>
              <a:latin typeface="Arial"/>
              <a:ea typeface="Arial"/>
              <a:cs typeface="Arial"/>
              <a:sym typeface="Arial"/>
            </a:endParaRPr>
          </a:p>
        </p:txBody>
      </p:sp>
      <p:sp>
        <p:nvSpPr>
          <p:cNvPr id="261" name="Shape 261"/>
          <p:cNvSpPr txBox="1"/>
          <p:nvPr>
            <p:ph idx="1" type="body"/>
          </p:nvPr>
        </p:nvSpPr>
        <p:spPr>
          <a:xfrm>
            <a:off x="628650" y="1369219"/>
            <a:ext cx="36525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Deep learning </a:t>
            </a:r>
            <a:endParaRPr/>
          </a:p>
          <a:p>
            <a:pPr indent="-177800" lvl="1" marL="520700" marR="0" rtl="0" algn="l">
              <a:lnSpc>
                <a:spcPct val="90000"/>
              </a:lnSpc>
              <a:spcBef>
                <a:spcPts val="400"/>
              </a:spcBef>
              <a:spcAft>
                <a:spcPts val="0"/>
              </a:spcAft>
              <a:buClr>
                <a:srgbClr val="0070C0"/>
              </a:buClr>
              <a:buSzPts val="1800"/>
              <a:buFont typeface="Arial"/>
              <a:buChar char="•"/>
            </a:pPr>
            <a:r>
              <a:rPr b="0" i="0" lang="en" sz="1800" u="none" cap="none" strike="noStrike">
                <a:solidFill>
                  <a:srgbClr val="0070C0"/>
                </a:solidFill>
                <a:latin typeface="Arial"/>
                <a:ea typeface="Arial"/>
                <a:cs typeface="Arial"/>
                <a:sym typeface="Arial"/>
              </a:rPr>
              <a:t>Generalizability</a:t>
            </a:r>
            <a:endParaRPr/>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a:p>
            <a:pPr indent="-177800" lvl="1" marL="520700" marR="0" rtl="0" algn="l">
              <a:lnSpc>
                <a:spcPct val="90000"/>
              </a:lnSpc>
              <a:spcBef>
                <a:spcPts val="40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Data hungry</a:t>
            </a:r>
            <a:endParaRPr/>
          </a:p>
          <a:p>
            <a:pPr indent="-177800" lvl="1" marL="520700" marR="0" rtl="0" algn="l">
              <a:lnSpc>
                <a:spcPct val="90000"/>
              </a:lnSpc>
              <a:spcBef>
                <a:spcPts val="400"/>
              </a:spcBef>
              <a:spcAft>
                <a:spcPts val="0"/>
              </a:spcAft>
              <a:buClr>
                <a:srgbClr val="FF0000"/>
              </a:buClr>
              <a:buSzPts val="1800"/>
              <a:buFont typeface="Arial"/>
              <a:buChar char="•"/>
            </a:pPr>
            <a:r>
              <a:rPr b="0" i="0" lang="en" sz="1800" u="none" cap="none" strike="noStrike">
                <a:solidFill>
                  <a:srgbClr val="FF0000"/>
                </a:solidFill>
                <a:latin typeface="Arial"/>
                <a:ea typeface="Arial"/>
                <a:cs typeface="Arial"/>
                <a:sym typeface="Arial"/>
              </a:rPr>
              <a:t>Large computation budget</a:t>
            </a:r>
            <a:endParaRPr b="0" i="0" sz="1800" u="none" cap="none" strike="noStrike">
              <a:solidFill>
                <a:srgbClr val="FF0000"/>
              </a:solidFill>
              <a:latin typeface="Arial"/>
              <a:ea typeface="Arial"/>
              <a:cs typeface="Arial"/>
              <a:sym typeface="Arial"/>
            </a:endParaRPr>
          </a:p>
        </p:txBody>
      </p:sp>
      <p:sp>
        <p:nvSpPr>
          <p:cNvPr id="262" name="Shape 262"/>
          <p:cNvSpPr txBox="1"/>
          <p:nvPr/>
        </p:nvSpPr>
        <p:spPr>
          <a:xfrm>
            <a:off x="4784510" y="1374605"/>
            <a:ext cx="36525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90000"/>
              </a:lnSpc>
              <a:spcBef>
                <a:spcPts val="0"/>
              </a:spcBef>
              <a:spcAft>
                <a:spcPts val="0"/>
              </a:spcAft>
              <a:buClr>
                <a:schemeClr val="dk1"/>
              </a:buClr>
              <a:buSzPts val="2100"/>
              <a:buFont typeface="Arial"/>
              <a:buChar char="•"/>
            </a:pPr>
            <a:r>
              <a:rPr b="0" i="0" lang="en" sz="2100" u="none" cap="none" strike="noStrike">
                <a:solidFill>
                  <a:schemeClr val="dk1"/>
                </a:solidFill>
                <a:latin typeface="Arial"/>
                <a:ea typeface="Arial"/>
                <a:cs typeface="Arial"/>
                <a:sym typeface="Arial"/>
              </a:rPr>
              <a:t>Geometric</a:t>
            </a:r>
            <a:endParaRPr b="0" i="0" sz="2100" u="none" cap="none" strike="noStrike">
              <a:solidFill>
                <a:schemeClr val="dk1"/>
              </a:solidFill>
              <a:latin typeface="Arial"/>
              <a:ea typeface="Arial"/>
              <a:cs typeface="Arial"/>
              <a:sym typeface="Arial"/>
            </a:endParaRPr>
          </a:p>
          <a:p>
            <a:pPr indent="-177800" lvl="1" marL="520700" marR="0" rtl="0" algn="l">
              <a:lnSpc>
                <a:spcPct val="90000"/>
              </a:lnSpc>
              <a:spcBef>
                <a:spcPts val="400"/>
              </a:spcBef>
              <a:spcAft>
                <a:spcPts val="0"/>
              </a:spcAft>
              <a:buClr>
                <a:schemeClr val="accent1"/>
              </a:buClr>
              <a:buSzPts val="1800"/>
              <a:buFont typeface="Arial"/>
              <a:buChar char="•"/>
            </a:pPr>
            <a:r>
              <a:rPr lang="en" sz="1800">
                <a:solidFill>
                  <a:schemeClr val="accent1"/>
                </a:solidFill>
              </a:rPr>
              <a:t>agnostic to shape</a:t>
            </a:r>
            <a:endParaRPr sz="1800">
              <a:solidFill>
                <a:schemeClr val="accent1"/>
              </a:solidFill>
            </a:endParaRPr>
          </a:p>
          <a:p>
            <a:pPr indent="-177800" lvl="1" marL="520700" marR="0" rtl="0" algn="l">
              <a:lnSpc>
                <a:spcPct val="90000"/>
              </a:lnSpc>
              <a:spcBef>
                <a:spcPts val="400"/>
              </a:spcBef>
              <a:spcAft>
                <a:spcPts val="0"/>
              </a:spcAft>
              <a:buClr>
                <a:schemeClr val="accent1"/>
              </a:buClr>
              <a:buSzPts val="1800"/>
              <a:buFont typeface="Arial"/>
              <a:buChar char="•"/>
            </a:pPr>
            <a:r>
              <a:rPr lang="en" sz="1800">
                <a:solidFill>
                  <a:schemeClr val="accent1"/>
                </a:solidFill>
              </a:rPr>
              <a:t>scalable</a:t>
            </a:r>
            <a:endParaRPr sz="1800">
              <a:solidFill>
                <a:schemeClr val="accent1"/>
              </a:solidFill>
            </a:endParaRPr>
          </a:p>
          <a:p>
            <a:pPr indent="0" lvl="0" marL="342900" marR="0" rtl="0" algn="l">
              <a:lnSpc>
                <a:spcPct val="90000"/>
              </a:lnSpc>
              <a:spcBef>
                <a:spcPts val="400"/>
              </a:spcBef>
              <a:spcAft>
                <a:spcPts val="0"/>
              </a:spcAft>
              <a:buNone/>
            </a:pPr>
            <a:r>
              <a:t/>
            </a:r>
            <a:endParaRPr sz="1800">
              <a:solidFill>
                <a:schemeClr val="accent1"/>
              </a:solidFill>
            </a:endParaRPr>
          </a:p>
          <a:p>
            <a:pPr indent="-177800" lvl="1" marL="520700" marR="0" rtl="0" algn="l">
              <a:lnSpc>
                <a:spcPct val="90000"/>
              </a:lnSpc>
              <a:spcBef>
                <a:spcPts val="400"/>
              </a:spcBef>
              <a:spcAft>
                <a:spcPts val="0"/>
              </a:spcAft>
              <a:buClr>
                <a:srgbClr val="FF0000"/>
              </a:buClr>
              <a:buSzPts val="1800"/>
              <a:buFont typeface="Arial"/>
              <a:buChar char="•"/>
            </a:pPr>
            <a:r>
              <a:rPr lang="en" sz="1800">
                <a:solidFill>
                  <a:srgbClr val="FF0000"/>
                </a:solidFill>
              </a:rPr>
              <a:t>require target model</a:t>
            </a:r>
            <a:endParaRPr sz="180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a:t>Data</a:t>
            </a:r>
            <a:endParaRPr/>
          </a:p>
        </p:txBody>
      </p:sp>
      <p:pic>
        <p:nvPicPr>
          <p:cNvPr id="268" name="Shape 268"/>
          <p:cNvPicPr preferRelativeResize="0"/>
          <p:nvPr/>
        </p:nvPicPr>
        <p:blipFill>
          <a:blip r:embed="rId3">
            <a:alphaModFix/>
          </a:blip>
          <a:stretch>
            <a:fillRect/>
          </a:stretch>
        </p:blipFill>
        <p:spPr>
          <a:xfrm>
            <a:off x="472706" y="2573119"/>
            <a:ext cx="3461587" cy="1914413"/>
          </a:xfrm>
          <a:prstGeom prst="rect">
            <a:avLst/>
          </a:prstGeom>
          <a:noFill/>
          <a:ln>
            <a:noFill/>
          </a:ln>
        </p:spPr>
      </p:pic>
      <p:pic>
        <p:nvPicPr>
          <p:cNvPr id="269" name="Shape 269"/>
          <p:cNvPicPr preferRelativeResize="0"/>
          <p:nvPr/>
        </p:nvPicPr>
        <p:blipFill rotWithShape="1">
          <a:blip r:embed="rId4">
            <a:alphaModFix/>
          </a:blip>
          <a:srcRect b="0" l="0" r="0" t="0"/>
          <a:stretch/>
        </p:blipFill>
        <p:spPr>
          <a:xfrm>
            <a:off x="4249057" y="2573119"/>
            <a:ext cx="4305502" cy="1809647"/>
          </a:xfrm>
          <a:prstGeom prst="rect">
            <a:avLst/>
          </a:prstGeom>
          <a:noFill/>
          <a:ln>
            <a:noFill/>
          </a:ln>
        </p:spPr>
      </p:pic>
      <p:sp>
        <p:nvSpPr>
          <p:cNvPr id="270" name="Shape 270"/>
          <p:cNvSpPr txBox="1"/>
          <p:nvPr/>
        </p:nvSpPr>
        <p:spPr>
          <a:xfrm>
            <a:off x="556575" y="1274363"/>
            <a:ext cx="7763100" cy="1381800"/>
          </a:xfrm>
          <a:prstGeom prst="rect">
            <a:avLst/>
          </a:prstGeom>
          <a:noFill/>
          <a:ln>
            <a:noFill/>
          </a:ln>
        </p:spPr>
        <p:txBody>
          <a:bodyPr anchorCtr="0" anchor="t" bIns="68575" lIns="68575" spcFirstLastPara="1" rIns="68575" wrap="square" tIns="68575">
            <a:noAutofit/>
          </a:bodyPr>
          <a:lstStyle/>
          <a:p>
            <a:pPr indent="-298450" lvl="0" marL="342900" rtl="0">
              <a:spcBef>
                <a:spcPts val="0"/>
              </a:spcBef>
              <a:spcAft>
                <a:spcPts val="0"/>
              </a:spcAft>
              <a:buSzPts val="2100"/>
              <a:buChar char="•"/>
            </a:pPr>
            <a:r>
              <a:rPr lang="en" sz="2100"/>
              <a:t>visualization of data</a:t>
            </a:r>
            <a:endParaRPr sz="2100"/>
          </a:p>
          <a:p>
            <a:pPr indent="-298450" lvl="1" marL="685800" rtl="0">
              <a:spcBef>
                <a:spcPts val="0"/>
              </a:spcBef>
              <a:spcAft>
                <a:spcPts val="0"/>
              </a:spcAft>
              <a:buSzPts val="2100"/>
              <a:buChar char="•"/>
            </a:pPr>
            <a:r>
              <a:rPr lang="en" sz="2100"/>
              <a:t>car (model)</a:t>
            </a:r>
            <a:endParaRPr sz="2100"/>
          </a:p>
          <a:p>
            <a:pPr indent="-298450" lvl="1" marL="685800" rtl="0">
              <a:spcBef>
                <a:spcPts val="0"/>
              </a:spcBef>
              <a:spcAft>
                <a:spcPts val="0"/>
              </a:spcAft>
              <a:buSzPts val="2100"/>
              <a:buChar char="•"/>
            </a:pPr>
            <a:r>
              <a:rPr lang="en" sz="2100"/>
              <a:t>scene</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a:spcBef>
                <a:spcPts val="0"/>
              </a:spcBef>
              <a:spcAft>
                <a:spcPts val="0"/>
              </a:spcAft>
              <a:buNone/>
            </a:pPr>
            <a:r>
              <a:rPr lang="en"/>
              <a:t>Data</a:t>
            </a:r>
            <a:endParaRPr/>
          </a:p>
        </p:txBody>
      </p:sp>
      <p:sp>
        <p:nvSpPr>
          <p:cNvPr id="276" name="Shape 276"/>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361950" lvl="0" marL="457200" rtl="0">
              <a:spcBef>
                <a:spcPts val="800"/>
              </a:spcBef>
              <a:spcAft>
                <a:spcPts val="0"/>
              </a:spcAft>
              <a:buSzPts val="2100"/>
              <a:buChar char="•"/>
            </a:pPr>
            <a:r>
              <a:rPr lang="en"/>
              <a:t>Rotation</a:t>
            </a:r>
            <a:endParaRPr/>
          </a:p>
          <a:p>
            <a:pPr indent="-361950" lvl="0" marL="457200" rtl="0">
              <a:spcBef>
                <a:spcPts val="0"/>
              </a:spcBef>
              <a:spcAft>
                <a:spcPts val="0"/>
              </a:spcAft>
              <a:buSzPts val="2100"/>
              <a:buChar char="•"/>
            </a:pPr>
            <a:r>
              <a:rPr lang="en"/>
              <a:t>Down sampling</a:t>
            </a:r>
            <a:endParaRPr/>
          </a:p>
          <a:p>
            <a:pPr indent="-361950" lvl="0" marL="457200" rtl="0">
              <a:spcBef>
                <a:spcPts val="0"/>
              </a:spcBef>
              <a:spcAft>
                <a:spcPts val="0"/>
              </a:spcAft>
              <a:buSzPts val="2100"/>
              <a:buChar char="•"/>
            </a:pPr>
            <a:r>
              <a:rPr lang="en"/>
              <a:t>Occlusion</a:t>
            </a:r>
            <a:endParaRPr/>
          </a:p>
          <a:p>
            <a:pPr indent="-361950" lvl="0" marL="457200">
              <a:spcBef>
                <a:spcPts val="0"/>
              </a:spcBef>
              <a:spcAft>
                <a:spcPts val="0"/>
              </a:spcAft>
              <a:buSzPts val="2100"/>
              <a:buChar char="•"/>
            </a:pPr>
            <a:r>
              <a:rPr lang="en"/>
              <a:t>Segmentation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203138" y="191738"/>
            <a:ext cx="7886700" cy="994200"/>
          </a:xfrm>
          <a:prstGeom prst="rect">
            <a:avLst/>
          </a:prstGeom>
        </p:spPr>
        <p:txBody>
          <a:bodyPr anchorCtr="0" anchor="ctr" bIns="68575" lIns="68575" spcFirstLastPara="1" rIns="68575" wrap="square" tIns="68575">
            <a:noAutofit/>
          </a:bodyPr>
          <a:lstStyle/>
          <a:p>
            <a:pPr indent="0" lvl="0" marL="0" rtl="0">
              <a:spcBef>
                <a:spcPts val="0"/>
              </a:spcBef>
              <a:spcAft>
                <a:spcPts val="0"/>
              </a:spcAft>
              <a:buNone/>
            </a:pPr>
            <a:r>
              <a:rPr lang="en"/>
              <a:t>Down Sampling</a:t>
            </a:r>
            <a:endParaRPr/>
          </a:p>
        </p:txBody>
      </p:sp>
      <p:sp>
        <p:nvSpPr>
          <p:cNvPr id="282" name="Shape 282"/>
          <p:cNvSpPr txBox="1"/>
          <p:nvPr>
            <p:ph idx="1" type="body"/>
          </p:nvPr>
        </p:nvSpPr>
        <p:spPr>
          <a:xfrm>
            <a:off x="253088" y="1012031"/>
            <a:ext cx="7886700" cy="3263400"/>
          </a:xfrm>
          <a:prstGeom prst="rect">
            <a:avLst/>
          </a:prstGeom>
        </p:spPr>
        <p:txBody>
          <a:bodyPr anchorCtr="0" anchor="t" bIns="68575" lIns="68575" spcFirstLastPara="1" rIns="68575" wrap="square" tIns="68575">
            <a:noAutofit/>
          </a:bodyPr>
          <a:lstStyle/>
          <a:p>
            <a:pPr indent="0" lvl="0" marL="0" rtl="0">
              <a:spcBef>
                <a:spcPts val="800"/>
              </a:spcBef>
              <a:spcAft>
                <a:spcPts val="0"/>
              </a:spcAft>
              <a:buNone/>
            </a:pPr>
            <a:r>
              <a:rPr lang="en" sz="1400"/>
              <a:t>Bottom-View of Car at different sampling ratios</a:t>
            </a:r>
            <a:endParaRPr sz="1400"/>
          </a:p>
        </p:txBody>
      </p:sp>
      <p:grpSp>
        <p:nvGrpSpPr>
          <p:cNvPr id="283" name="Shape 283"/>
          <p:cNvGrpSpPr/>
          <p:nvPr/>
        </p:nvGrpSpPr>
        <p:grpSpPr>
          <a:xfrm>
            <a:off x="488082" y="1644318"/>
            <a:ext cx="7763116" cy="1470339"/>
            <a:chOff x="1151526" y="2182474"/>
            <a:chExt cx="10350822" cy="1960452"/>
          </a:xfrm>
        </p:grpSpPr>
        <p:pic>
          <p:nvPicPr>
            <p:cNvPr id="284" name="Shape 284"/>
            <p:cNvPicPr preferRelativeResize="0"/>
            <p:nvPr/>
          </p:nvPicPr>
          <p:blipFill>
            <a:blip r:embed="rId3">
              <a:alphaModFix/>
            </a:blip>
            <a:stretch>
              <a:fillRect/>
            </a:stretch>
          </p:blipFill>
          <p:spPr>
            <a:xfrm>
              <a:off x="1151526" y="2182475"/>
              <a:ext cx="967475" cy="1855224"/>
            </a:xfrm>
            <a:prstGeom prst="rect">
              <a:avLst/>
            </a:prstGeom>
            <a:noFill/>
            <a:ln>
              <a:noFill/>
            </a:ln>
          </p:spPr>
        </p:pic>
        <p:pic>
          <p:nvPicPr>
            <p:cNvPr id="285" name="Shape 285"/>
            <p:cNvPicPr preferRelativeResize="0"/>
            <p:nvPr/>
          </p:nvPicPr>
          <p:blipFill>
            <a:blip r:embed="rId4">
              <a:alphaModFix/>
            </a:blip>
            <a:stretch>
              <a:fillRect/>
            </a:stretch>
          </p:blipFill>
          <p:spPr>
            <a:xfrm>
              <a:off x="3348100" y="2182475"/>
              <a:ext cx="1133173" cy="1960449"/>
            </a:xfrm>
            <a:prstGeom prst="rect">
              <a:avLst/>
            </a:prstGeom>
            <a:noFill/>
            <a:ln>
              <a:noFill/>
            </a:ln>
          </p:spPr>
        </p:pic>
        <p:pic>
          <p:nvPicPr>
            <p:cNvPr id="286" name="Shape 286"/>
            <p:cNvPicPr preferRelativeResize="0"/>
            <p:nvPr/>
          </p:nvPicPr>
          <p:blipFill>
            <a:blip r:embed="rId5">
              <a:alphaModFix/>
            </a:blip>
            <a:stretch>
              <a:fillRect/>
            </a:stretch>
          </p:blipFill>
          <p:spPr>
            <a:xfrm>
              <a:off x="5608025" y="2182475"/>
              <a:ext cx="1181761" cy="1960451"/>
            </a:xfrm>
            <a:prstGeom prst="rect">
              <a:avLst/>
            </a:prstGeom>
            <a:noFill/>
            <a:ln>
              <a:noFill/>
            </a:ln>
          </p:spPr>
        </p:pic>
        <p:pic>
          <p:nvPicPr>
            <p:cNvPr id="287" name="Shape 287"/>
            <p:cNvPicPr preferRelativeResize="0"/>
            <p:nvPr/>
          </p:nvPicPr>
          <p:blipFill>
            <a:blip r:embed="rId6">
              <a:alphaModFix/>
            </a:blip>
            <a:stretch>
              <a:fillRect/>
            </a:stretch>
          </p:blipFill>
          <p:spPr>
            <a:xfrm>
              <a:off x="7916524" y="2187138"/>
              <a:ext cx="1133175" cy="1951118"/>
            </a:xfrm>
            <a:prstGeom prst="rect">
              <a:avLst/>
            </a:prstGeom>
            <a:noFill/>
            <a:ln>
              <a:noFill/>
            </a:ln>
          </p:spPr>
        </p:pic>
        <p:pic>
          <p:nvPicPr>
            <p:cNvPr id="288" name="Shape 288"/>
            <p:cNvPicPr preferRelativeResize="0"/>
            <p:nvPr/>
          </p:nvPicPr>
          <p:blipFill>
            <a:blip r:embed="rId7">
              <a:alphaModFix/>
            </a:blip>
            <a:stretch>
              <a:fillRect/>
            </a:stretch>
          </p:blipFill>
          <p:spPr>
            <a:xfrm>
              <a:off x="10278801" y="2182474"/>
              <a:ext cx="1223547" cy="1960451"/>
            </a:xfrm>
            <a:prstGeom prst="rect">
              <a:avLst/>
            </a:prstGeom>
            <a:noFill/>
            <a:ln>
              <a:noFill/>
            </a:ln>
          </p:spPr>
        </p:pic>
      </p:grpSp>
      <p:grpSp>
        <p:nvGrpSpPr>
          <p:cNvPr id="289" name="Shape 289"/>
          <p:cNvGrpSpPr/>
          <p:nvPr/>
        </p:nvGrpSpPr>
        <p:grpSpPr>
          <a:xfrm>
            <a:off x="253078" y="3325988"/>
            <a:ext cx="8792194" cy="1516706"/>
            <a:chOff x="337438" y="4434650"/>
            <a:chExt cx="11722926" cy="2022275"/>
          </a:xfrm>
        </p:grpSpPr>
        <p:grpSp>
          <p:nvGrpSpPr>
            <p:cNvPr id="290" name="Shape 290"/>
            <p:cNvGrpSpPr/>
            <p:nvPr/>
          </p:nvGrpSpPr>
          <p:grpSpPr>
            <a:xfrm>
              <a:off x="337438" y="5365450"/>
              <a:ext cx="11722926" cy="1091475"/>
              <a:chOff x="353925" y="4529350"/>
              <a:chExt cx="11722926" cy="1091475"/>
            </a:xfrm>
          </p:grpSpPr>
          <p:pic>
            <p:nvPicPr>
              <p:cNvPr id="291" name="Shape 291"/>
              <p:cNvPicPr preferRelativeResize="0"/>
              <p:nvPr/>
            </p:nvPicPr>
            <p:blipFill>
              <a:blip r:embed="rId8">
                <a:alphaModFix/>
              </a:blip>
              <a:stretch>
                <a:fillRect/>
              </a:stretch>
            </p:blipFill>
            <p:spPr>
              <a:xfrm>
                <a:off x="353925" y="4529350"/>
                <a:ext cx="2921526" cy="1091474"/>
              </a:xfrm>
              <a:prstGeom prst="rect">
                <a:avLst/>
              </a:prstGeom>
              <a:noFill/>
              <a:ln>
                <a:noFill/>
              </a:ln>
            </p:spPr>
          </p:pic>
          <p:pic>
            <p:nvPicPr>
              <p:cNvPr id="292" name="Shape 292"/>
              <p:cNvPicPr preferRelativeResize="0"/>
              <p:nvPr/>
            </p:nvPicPr>
            <p:blipFill>
              <a:blip r:embed="rId9">
                <a:alphaModFix/>
              </a:blip>
              <a:stretch>
                <a:fillRect/>
              </a:stretch>
            </p:blipFill>
            <p:spPr>
              <a:xfrm>
                <a:off x="2802050" y="4529350"/>
                <a:ext cx="2451848" cy="1091475"/>
              </a:xfrm>
              <a:prstGeom prst="rect">
                <a:avLst/>
              </a:prstGeom>
              <a:noFill/>
              <a:ln>
                <a:noFill/>
              </a:ln>
            </p:spPr>
          </p:pic>
          <p:pic>
            <p:nvPicPr>
              <p:cNvPr id="293" name="Shape 293"/>
              <p:cNvPicPr preferRelativeResize="0"/>
              <p:nvPr/>
            </p:nvPicPr>
            <p:blipFill>
              <a:blip r:embed="rId10">
                <a:alphaModFix/>
              </a:blip>
              <a:stretch>
                <a:fillRect/>
              </a:stretch>
            </p:blipFill>
            <p:spPr>
              <a:xfrm>
                <a:off x="5113100" y="4529350"/>
                <a:ext cx="2472100" cy="1091475"/>
              </a:xfrm>
              <a:prstGeom prst="rect">
                <a:avLst/>
              </a:prstGeom>
              <a:noFill/>
              <a:ln>
                <a:noFill/>
              </a:ln>
            </p:spPr>
          </p:pic>
          <p:pic>
            <p:nvPicPr>
              <p:cNvPr id="294" name="Shape 294"/>
              <p:cNvPicPr preferRelativeResize="0"/>
              <p:nvPr/>
            </p:nvPicPr>
            <p:blipFill>
              <a:blip r:embed="rId11">
                <a:alphaModFix/>
              </a:blip>
              <a:stretch>
                <a:fillRect/>
              </a:stretch>
            </p:blipFill>
            <p:spPr>
              <a:xfrm>
                <a:off x="7415300" y="4529350"/>
                <a:ext cx="2339630" cy="1091474"/>
              </a:xfrm>
              <a:prstGeom prst="rect">
                <a:avLst/>
              </a:prstGeom>
              <a:noFill/>
              <a:ln>
                <a:noFill/>
              </a:ln>
            </p:spPr>
          </p:pic>
          <p:pic>
            <p:nvPicPr>
              <p:cNvPr id="295" name="Shape 295"/>
              <p:cNvPicPr preferRelativeResize="0"/>
              <p:nvPr/>
            </p:nvPicPr>
            <p:blipFill>
              <a:blip r:embed="rId12">
                <a:alphaModFix/>
              </a:blip>
              <a:stretch>
                <a:fillRect/>
              </a:stretch>
            </p:blipFill>
            <p:spPr>
              <a:xfrm>
                <a:off x="9604750" y="4531048"/>
                <a:ext cx="2472101" cy="1088089"/>
              </a:xfrm>
              <a:prstGeom prst="rect">
                <a:avLst/>
              </a:prstGeom>
              <a:noFill/>
              <a:ln>
                <a:noFill/>
              </a:ln>
            </p:spPr>
          </p:pic>
        </p:grpSp>
        <p:sp>
          <p:nvSpPr>
            <p:cNvPr id="296" name="Shape 296"/>
            <p:cNvSpPr txBox="1"/>
            <p:nvPr/>
          </p:nvSpPr>
          <p:spPr>
            <a:xfrm>
              <a:off x="337450" y="4434650"/>
              <a:ext cx="4931700" cy="742200"/>
            </a:xfrm>
            <a:prstGeom prst="rect">
              <a:avLst/>
            </a:prstGeom>
            <a:noFill/>
            <a:ln>
              <a:noFill/>
            </a:ln>
          </p:spPr>
          <p:txBody>
            <a:bodyPr anchorCtr="0" anchor="ctr" bIns="68575" lIns="68575" spcFirstLastPara="1" rIns="68575" wrap="square" tIns="68575">
              <a:noAutofit/>
            </a:bodyPr>
            <a:lstStyle/>
            <a:p>
              <a:pPr indent="0" lvl="0" marL="0" rtl="0">
                <a:lnSpc>
                  <a:spcPct val="90000"/>
                </a:lnSpc>
                <a:spcBef>
                  <a:spcPts val="800"/>
                </a:spcBef>
                <a:spcAft>
                  <a:spcPts val="0"/>
                </a:spcAft>
                <a:buNone/>
              </a:pPr>
              <a:r>
                <a:rPr lang="en" sz="1400">
                  <a:solidFill>
                    <a:schemeClr val="dk1"/>
                  </a:solidFill>
                </a:rPr>
                <a:t>Scene at different sampling ratios</a:t>
              </a:r>
              <a:endParaRPr sz="1100"/>
            </a:p>
          </p:txBody>
        </p:sp>
      </p:gr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